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77" r:id="rId2"/>
    <p:sldId id="508" r:id="rId3"/>
    <p:sldId id="546" r:id="rId4"/>
    <p:sldId id="548" r:id="rId5"/>
    <p:sldId id="547" r:id="rId6"/>
    <p:sldId id="513" r:id="rId7"/>
    <p:sldId id="514" r:id="rId8"/>
    <p:sldId id="544" r:id="rId9"/>
    <p:sldId id="515" r:id="rId10"/>
    <p:sldId id="531" r:id="rId11"/>
    <p:sldId id="534" r:id="rId12"/>
    <p:sldId id="474" r:id="rId13"/>
    <p:sldId id="532" r:id="rId14"/>
    <p:sldId id="545" r:id="rId15"/>
    <p:sldId id="509" r:id="rId16"/>
    <p:sldId id="467" r:id="rId17"/>
    <p:sldId id="543" r:id="rId18"/>
    <p:sldId id="511" r:id="rId19"/>
    <p:sldId id="510" r:id="rId20"/>
    <p:sldId id="536" r:id="rId21"/>
    <p:sldId id="533" r:id="rId22"/>
    <p:sldId id="535" r:id="rId23"/>
    <p:sldId id="541" r:id="rId24"/>
    <p:sldId id="542" r:id="rId25"/>
    <p:sldId id="540" r:id="rId26"/>
    <p:sldId id="428" r:id="rId27"/>
    <p:sldId id="453" r:id="rId28"/>
    <p:sldId id="456" r:id="rId29"/>
    <p:sldId id="457" r:id="rId30"/>
    <p:sldId id="463" r:id="rId31"/>
    <p:sldId id="498" r:id="rId32"/>
    <p:sldId id="500" r:id="rId33"/>
    <p:sldId id="502" r:id="rId34"/>
    <p:sldId id="433" r:id="rId35"/>
    <p:sldId id="506" r:id="rId36"/>
    <p:sldId id="328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33CC33"/>
    <a:srgbClr val="99FF33"/>
    <a:srgbClr val="FFCC99"/>
    <a:srgbClr val="FF99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712" autoAdjust="0"/>
  </p:normalViewPr>
  <p:slideViewPr>
    <p:cSldViewPr>
      <p:cViewPr varScale="1">
        <p:scale>
          <a:sx n="137" d="100"/>
          <a:sy n="137" d="100"/>
        </p:scale>
        <p:origin x="2456" y="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04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3074D6BC-CA36-8C36-5BAB-EF974F2769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3A924C9-2A97-FB65-BB7B-0EC62E1602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29AF1990-6451-41DB-ACD0-D691B34746FA}" type="datetimeFigureOut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A78898-8EBA-7D86-3D8F-2626C0FE44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93E6761-BE16-8218-74E0-9268B4409E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CCC3F14-055D-4B15-9EAA-2C3D7F1841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2946618E-44D4-F71E-962D-2C9561F8CA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24EA427B-3FC3-4017-F727-A94F003E8B5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C62B36DA-011B-B178-3305-E6C90449B8D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1B9E9143-CF4F-0CA2-E9D8-47C009CA6B9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ABDE956B-DB25-3187-AEB0-B671DB96492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50A27230-29DF-D1A1-FFBF-A160C30E90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C77ED05E-9870-46FD-B342-6D1C99A414B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CE67093A-83F8-6ACC-E859-3A6417B250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6D6755A-A230-43E7-A3B5-C10C047DEA46}" type="slidenum">
              <a:rPr lang="ru-RU" altLang="ru-RU" sz="1200" b="0"/>
              <a:pPr/>
              <a:t>1</a:t>
            </a:fld>
            <a:endParaRPr lang="ru-RU" altLang="ru-RU" sz="1200" b="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2A280315-5E76-FEF3-0854-E35C3931B2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6D9A0C0E-01B1-6F9B-C56D-00FC367A77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Д. Феррари. Оценка производительности вычислительных систем</a:t>
            </a:r>
          </a:p>
          <a:p>
            <a:r>
              <a:rPr lang="ru-RU" dirty="0"/>
              <a:t>с. 75,  92, 93, 94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7ED05E-9870-46FD-B342-6D1C99A414B1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1612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Д. Феррари. Оценка производительности вычислительных систем</a:t>
            </a:r>
          </a:p>
          <a:p>
            <a:r>
              <a:rPr lang="ru-RU" dirty="0"/>
              <a:t>с. 75,  92, 93, 94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7ED05E-9870-46FD-B342-6D1C99A414B1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950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ABA3B191-AF1D-4268-FF22-74076B2BD1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85C1616-2A75-45B4-8BB8-678865165A81}" type="slidenum">
              <a:rPr lang="ru-RU" altLang="ru-RU" sz="1200" b="0"/>
              <a:pPr/>
              <a:t>36</a:t>
            </a:fld>
            <a:endParaRPr lang="ru-RU" altLang="ru-RU" sz="1200" b="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5E1AF5A2-3280-3019-5E8C-2E7B7DDA1B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507F1FB-40D1-FB28-B9A0-00A8FDA6A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67CC5E-532E-AF85-46A7-165EB49EAF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E59B5-3FBE-4FDA-BCDC-241E6685D22A}" type="datetime1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C1F908-BFE9-97F9-C36D-27BFE9EB5E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92FDD7-11CC-D1AA-7C83-6571EF4469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2B1A64-6CF6-4BE3-B904-423E484D8E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260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4E57A2-41B7-E03C-14D9-3353A21AFA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38B3B-AFEA-4DCE-8312-D0DAE9115EEE}" type="datetime1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9885EB-DAA6-FFAB-EAC7-DA7C581770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092C06-228F-6B67-E2E3-208389535B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01C49-A6A0-4991-9147-F6BD3C0E68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339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22263"/>
            <a:ext cx="1943100" cy="59896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4213" y="322263"/>
            <a:ext cx="5678487" cy="59896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12CE0C-38CB-2CE5-72B9-9855981C0E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7188-BAD9-4925-B692-7AB7F927F594}" type="datetime1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9B595C-FC23-2DD0-49E4-EB05248A1E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37DAA6-8454-2F60-C392-2A1D4CFC16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2388E-3D39-4C03-9D93-1C4D7B34F2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7702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322263"/>
            <a:ext cx="7126287" cy="8032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4213" y="1700213"/>
            <a:ext cx="7772400" cy="4611687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C51D42-B74C-A011-CE71-68BF4190FA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86E79-248E-459D-9548-88F268B823E8}" type="datetime1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C147D2-3AED-A015-2E3C-582BD37D20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4C539C-C4F0-BE81-5136-BF576A9D95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34FB5-24BB-4DCC-B42C-A33734A358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4727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322263"/>
            <a:ext cx="7126287" cy="8032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4213" y="1700213"/>
            <a:ext cx="3810000" cy="46116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700213"/>
            <a:ext cx="3810000" cy="46116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0B1B88-F99E-368D-8252-FCD040DFC5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CD2ED-9426-4CF7-B435-BFBD362BA982}" type="datetime1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F8CA77-38DA-B38A-5CA0-0FA0970A4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188D37-55A1-6CB0-0398-F29B79D957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017E8-BDFC-43E6-B6AC-56BE768495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7952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322263"/>
            <a:ext cx="7126287" cy="8032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684213" y="1700213"/>
            <a:ext cx="3810000" cy="4611687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6613" y="1700213"/>
            <a:ext cx="3810000" cy="46116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02B6C3-D148-F958-9EB1-338B4E232B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CE4F1-8918-4DD1-A3F7-5AB5AA5C7353}" type="datetime1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17A7BF-6319-4DCF-3C42-1B26E90058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561DA2-2B82-37E4-57FF-B60626FA4B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11DE2A-6279-4019-887A-350A3631CF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6356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322263"/>
            <a:ext cx="7126287" cy="8032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4213" y="1700213"/>
            <a:ext cx="3810000" cy="46116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6613" y="1700213"/>
            <a:ext cx="3810000" cy="22288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6613" y="4081463"/>
            <a:ext cx="3810000" cy="22304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8F7C088-8775-9FFE-766D-C4723B77D4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D4086-16C5-4365-8930-C9D2042037C6}" type="datetime1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0C73746-2EC2-8D2E-1CCD-9CDAB14201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F882048-12CB-DF97-4F3B-8FE5952105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7B3A8-4995-4225-B20C-48E962299C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1137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322263"/>
            <a:ext cx="7126287" cy="8032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4213" y="1700213"/>
            <a:ext cx="7772400" cy="22288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4213" y="4081463"/>
            <a:ext cx="7772400" cy="22304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F8F4ED-D822-6C87-69DD-C7265E7D8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CC175-71DF-4A4E-B3DA-4849ECB85F4F}" type="datetime1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39A339-774A-23E6-BEE5-072BA631A3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47A88B-1791-4B2C-144C-362135EB47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1F8FE7-507A-419A-ACA0-662970293B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946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D21BD4-F66F-DB8B-8BDB-CA07BABA00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8A369-53F7-497C-B10D-F8C313076844}" type="datetime1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120F06-0EB8-11D7-28FC-F4FA8C3FC7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EEFC75-4B7A-F266-5D34-A8B99B9161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0E4BE-4C08-4522-8F84-EE17D03060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977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E913DE-3C33-6709-C654-3734A67D7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BABF3-B101-4B13-A52E-9A17B543FEFC}" type="datetime1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1427FC-86BF-FBA6-CFE8-0D9183B033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B02390-438F-B796-C68C-D611B952BB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0EB2C-77A6-4F65-A060-6021655076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407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4213" y="1700213"/>
            <a:ext cx="381000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700213"/>
            <a:ext cx="3810000" cy="461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46DD57-182A-59CB-3E4A-8C033348BE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B9FF7-79DA-4026-8447-5A8B738C1853}" type="datetime1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5999BF-32CE-1E9D-AEDE-228F6611DA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654577-C276-6E93-C230-FDF0798374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FC68F-2F3F-4C79-A9C5-6BEF4707AE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972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50745DC-840A-AFF2-59E1-662679B4B9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946F1-F49F-43BD-AE68-2D41A6E832BB}" type="datetime1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E462A3E-E450-9F2E-ECF3-E72D652030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CAE2925-5EE0-24D9-A660-E50D51C3F9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C8D4A3-9F49-4E2C-83D3-EA062B5B58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032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EE65220-4EFD-F4C6-8E55-7918FA17C1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DC28A-BF7E-4C4E-AFD5-080283B411F6}" type="datetime1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F9B6ECD-C563-D122-FB79-DF5C2114C7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B2B804B-FDEC-91C1-D077-F0C185AC4C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C52C6-984A-4A8F-A70F-4935926BD2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827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1F4C46A-0EB6-EA7C-51D5-D1B5B43B14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FCD33-4C03-41DE-B352-3A3B4AC5D23C}" type="datetime1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F23CFBB-56E4-9FBB-FCAA-C2711C8A54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35797C0-A6CE-8BD7-52B2-1A2E996FF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0EE84C-4B22-4424-A258-D4C27E1C16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531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F29F8F-ADF9-8C38-E97D-10ECC61C18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35DDF-95F1-47C6-872E-5951182068AF}" type="datetime1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A06715-4CF7-279A-79E9-9F43BFF17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044314-9F9D-471D-E15C-3280F52093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24BB64-DCCD-4404-BFB9-617D04A197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046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E0FE20-D4D6-27BD-FBEE-D6E2515D1C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61E96-E562-4041-AFE9-C6F0206B9CBC}" type="datetime1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3BD726-E061-FA71-760F-D62DC8362C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101D31-DAF4-4B5F-904A-E625D73916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D04F5-BE10-425D-9935-82ABF4F32F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466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973C8511-19ED-17EE-7B6F-1C6C2961F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8642350" cy="648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9F6C5C6D-DCE8-5078-AF48-2A17F25D17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322263"/>
            <a:ext cx="7126287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9F09E51B-1477-2E66-67BE-599F0BAD8E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700213"/>
            <a:ext cx="7772400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CD1105F2-95C9-5B28-C968-0C517243D64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582738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044EE52-BD66-495E-B03B-0C9D5785A009}" type="datetime1">
              <a:rPr lang="ru-RU"/>
              <a:pPr>
                <a:defRPr/>
              </a:pPr>
              <a:t>29.11.2022</a:t>
            </a:fld>
            <a:endParaRPr lang="ru-RU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FF765A05-FE5F-720B-75FA-C914CE262C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248400"/>
            <a:ext cx="4681537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Industrial Engineering - EMJАнтоненко В.А. Волканов Д.Ю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2A65E32C-B1E2-7FC4-83B7-73828B3F5D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5825" y="6248400"/>
            <a:ext cx="122237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BD3118FB-CED1-4741-98C5-150ECCE39CB7}" type="slidenum">
              <a:rPr lang="ru-RU" altLang="ru-RU"/>
              <a:pPr/>
              <a:t>‹#›</a:t>
            </a:fld>
            <a:endParaRPr lang="ru-RU" altLang="ru-RU"/>
          </a:p>
        </p:txBody>
      </p:sp>
      <p:pic>
        <p:nvPicPr>
          <p:cNvPr id="1032" name="Picture 7" descr="logo2large">
            <a:extLst>
              <a:ext uri="{FF2B5EF4-FFF2-40B4-BE49-F238E27FC236}">
                <a16:creationId xmlns:a16="http://schemas.microsoft.com/office/drawing/2014/main" id="{65961128-3386-A53E-8A07-BC6BD497D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84163"/>
            <a:ext cx="846138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40041C9-12D5-2EAC-824A-4CB8FFBED6F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98613"/>
            <a:ext cx="9144000" cy="1470025"/>
          </a:xfrm>
        </p:spPr>
        <p:txBody>
          <a:bodyPr/>
          <a:lstStyle/>
          <a:p>
            <a:pPr eaLnBrk="1" hangingPunct="1"/>
            <a:r>
              <a:rPr lang="ru-RU" altLang="ru-RU" sz="2800" b="1" dirty="0"/>
              <a:t>Имитационное моделирование в исследовании и разработке информационных систем</a:t>
            </a:r>
            <a:br>
              <a:rPr lang="ru-RU" altLang="ru-RU" sz="2800" b="1" dirty="0"/>
            </a:br>
            <a:br>
              <a:rPr lang="ru-RU" altLang="ru-RU" sz="2800" b="1" dirty="0"/>
            </a:br>
            <a:r>
              <a:rPr lang="ru-RU" altLang="ru-RU" sz="2800" b="1" dirty="0"/>
              <a:t>Лекция </a:t>
            </a:r>
            <a:r>
              <a:rPr lang="ru-RU" altLang="ru-RU" sz="2800" b="1" dirty="0">
                <a:latin typeface="Arial" panose="020B0604020202020204" pitchFamily="34" charset="0"/>
              </a:rPr>
              <a:t>№</a:t>
            </a:r>
            <a:r>
              <a:rPr lang="en-US" altLang="ru-RU" sz="2800" b="1" dirty="0">
                <a:latin typeface="Arial" panose="020B0604020202020204" pitchFamily="34" charset="0"/>
              </a:rPr>
              <a:t>10</a:t>
            </a:r>
            <a:br>
              <a:rPr lang="ru-RU" altLang="ru-RU" sz="2800" b="1" dirty="0"/>
            </a:br>
            <a:endParaRPr lang="en-US" altLang="ru-RU" sz="2800" b="1" i="1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6F12258-2696-8EC6-40AF-C8971044B25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2997200"/>
            <a:ext cx="7689850" cy="2376488"/>
          </a:xfrm>
        </p:spPr>
        <p:txBody>
          <a:bodyPr/>
          <a:lstStyle/>
          <a:p>
            <a:r>
              <a:rPr lang="ru-RU" altLang="ru-RU" dirty="0">
                <a:latin typeface="Arial" panose="020B0604020202020204" pitchFamily="34" charset="0"/>
              </a:rPr>
              <a:t>Дополнение</a:t>
            </a:r>
          </a:p>
          <a:p>
            <a:endParaRPr lang="ru-RU" altLang="ru-RU" dirty="0">
              <a:latin typeface="Arial" panose="020B0604020202020204" pitchFamily="34" charset="0"/>
            </a:endParaRPr>
          </a:p>
          <a:p>
            <a:endParaRPr lang="ru-RU" altLang="ru-RU" dirty="0">
              <a:latin typeface="Arial" panose="020B0604020202020204" pitchFamily="34" charset="0"/>
            </a:endParaRPr>
          </a:p>
          <a:p>
            <a:r>
              <a:rPr lang="ru-RU" altLang="ru-RU" dirty="0">
                <a:latin typeface="Arial" panose="020B0604020202020204" pitchFamily="34" charset="0"/>
              </a:rPr>
              <a:t>Москва 202</a:t>
            </a:r>
            <a:r>
              <a:rPr lang="en-US" altLang="ru-RU" dirty="0">
                <a:latin typeface="Arial" panose="020B0604020202020204" pitchFamily="34" charset="0"/>
              </a:rPr>
              <a:t>2</a:t>
            </a:r>
            <a:endParaRPr lang="ru-RU" altLang="ru-RU" dirty="0">
              <a:latin typeface="Arial" panose="020B0604020202020204" pitchFamily="34" charset="0"/>
            </a:endParaRPr>
          </a:p>
          <a:p>
            <a:endParaRPr lang="en-US" altLang="ru-RU" dirty="0">
              <a:latin typeface="Arial" panose="020B0604020202020204" pitchFamily="34" charset="0"/>
            </a:endParaRPr>
          </a:p>
          <a:p>
            <a:pPr algn="l"/>
            <a:endParaRPr lang="en-US" alt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E1865A89-7D2B-1736-E786-71B4EBF951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Оценка числа выборок (3)</a:t>
            </a:r>
          </a:p>
        </p:txBody>
      </p:sp>
      <p:sp>
        <p:nvSpPr>
          <p:cNvPr id="9219" name="Содержимое 2">
            <a:extLst>
              <a:ext uri="{FF2B5EF4-FFF2-40B4-BE49-F238E27FC236}">
                <a16:creationId xmlns:a16="http://schemas.microsoft.com/office/drawing/2014/main" id="{AB333ABA-F4FD-7EA7-7C12-3D1AA9F55A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2800"/>
              <a:t>Если распределение оценки среднего нельзя считать нормальным, то применяется неравенство Чебышёва</a:t>
            </a:r>
          </a:p>
          <a:p>
            <a:pPr>
              <a:buFontTx/>
              <a:buNone/>
            </a:pPr>
            <a:r>
              <a:rPr lang="ru-RU" altLang="ru-RU" sz="2800"/>
              <a:t>Для сл.в. </a:t>
            </a:r>
            <a:r>
              <a:rPr lang="en-US" altLang="ru-RU" sz="2800"/>
              <a:t>X, </a:t>
            </a:r>
            <a:r>
              <a:rPr lang="ru-RU" altLang="ru-RU" sz="2800"/>
              <a:t>числа </a:t>
            </a:r>
            <a:r>
              <a:rPr lang="en-US" altLang="ru-RU" sz="2800"/>
              <a:t>a</a:t>
            </a:r>
            <a:r>
              <a:rPr lang="ru-RU" altLang="ru-RU" sz="2800"/>
              <a:t>,</a:t>
            </a:r>
            <a:r>
              <a:rPr lang="en-US" altLang="ru-RU" sz="2800"/>
              <a:t> P(|X-M[X]| &gt; a)</a:t>
            </a:r>
            <a:r>
              <a:rPr lang="ru-RU" altLang="ru-RU" sz="2800"/>
              <a:t> </a:t>
            </a:r>
            <a:r>
              <a:rPr lang="en-US" altLang="ru-RU" sz="2800"/>
              <a:t>&lt;= </a:t>
            </a:r>
            <a:r>
              <a:rPr lang="el-GR" altLang="ru-RU" sz="2800"/>
              <a:t>σ</a:t>
            </a:r>
            <a:r>
              <a:rPr lang="en-US" altLang="ru-RU" sz="2800" baseline="30000"/>
              <a:t>2</a:t>
            </a:r>
            <a:r>
              <a:rPr lang="en-US" altLang="ru-RU" sz="2800"/>
              <a:t>/a</a:t>
            </a:r>
            <a:r>
              <a:rPr lang="en-US" altLang="ru-RU" sz="2800" baseline="30000"/>
              <a:t>2</a:t>
            </a:r>
          </a:p>
          <a:p>
            <a:pPr>
              <a:buFontTx/>
              <a:buNone/>
            </a:pPr>
            <a:r>
              <a:rPr lang="en-US" altLang="ru-RU" sz="2800"/>
              <a:t>a == </a:t>
            </a:r>
            <a:r>
              <a:rPr lang="el-GR" altLang="ru-RU" sz="2800">
                <a:cs typeface="Tahoma" panose="020B0604030504040204" pitchFamily="34" charset="0"/>
              </a:rPr>
              <a:t>ε</a:t>
            </a:r>
            <a:r>
              <a:rPr lang="en-US" altLang="ru-RU" sz="2800">
                <a:cs typeface="Tahoma" panose="020B0604030504040204" pitchFamily="34" charset="0"/>
              </a:rPr>
              <a:t>; X == X(n)</a:t>
            </a:r>
          </a:p>
          <a:p>
            <a:pPr>
              <a:buFontTx/>
              <a:buNone/>
            </a:pPr>
            <a:r>
              <a:rPr lang="el-GR" altLang="ru-RU" sz="2800"/>
              <a:t>σ</a:t>
            </a:r>
            <a:r>
              <a:rPr lang="en-US" altLang="ru-RU" sz="2800" baseline="30000"/>
              <a:t>2</a:t>
            </a:r>
            <a:r>
              <a:rPr lang="ru-RU" altLang="ru-RU" sz="2800"/>
              <a:t>(</a:t>
            </a:r>
            <a:r>
              <a:rPr lang="en-US" altLang="ru-RU" sz="2800"/>
              <a:t>X(n)</a:t>
            </a:r>
            <a:r>
              <a:rPr lang="ru-RU" altLang="ru-RU" sz="2800"/>
              <a:t>)</a:t>
            </a:r>
            <a:r>
              <a:rPr lang="en-US" altLang="ru-RU" sz="2800"/>
              <a:t>/</a:t>
            </a:r>
            <a:r>
              <a:rPr lang="el-GR" altLang="ru-RU" sz="2800">
                <a:cs typeface="Tahoma" panose="020B0604030504040204" pitchFamily="34" charset="0"/>
              </a:rPr>
              <a:t>ε</a:t>
            </a:r>
            <a:r>
              <a:rPr lang="en-US" altLang="ru-RU" sz="2800" baseline="30000">
                <a:cs typeface="Tahoma" panose="020B0604030504040204" pitchFamily="34" charset="0"/>
              </a:rPr>
              <a:t>2</a:t>
            </a:r>
            <a:r>
              <a:rPr lang="en-US" altLang="ru-RU" sz="2800">
                <a:cs typeface="Tahoma" panose="020B0604030504040204" pitchFamily="34" charset="0"/>
              </a:rPr>
              <a:t> = 1-</a:t>
            </a:r>
            <a:r>
              <a:rPr lang="ru-RU" altLang="ru-RU" sz="2800"/>
              <a:t> γ</a:t>
            </a:r>
            <a:r>
              <a:rPr lang="en-US" altLang="ru-RU" sz="2800"/>
              <a:t>. </a:t>
            </a:r>
            <a:endParaRPr lang="ru-RU" altLang="ru-RU" sz="2800"/>
          </a:p>
          <a:p>
            <a:pPr>
              <a:buFontTx/>
              <a:buNone/>
            </a:pPr>
            <a:r>
              <a:rPr lang="el-GR" altLang="ru-RU" sz="2800"/>
              <a:t>σ</a:t>
            </a:r>
            <a:r>
              <a:rPr lang="en-US" altLang="ru-RU" sz="2800" baseline="30000"/>
              <a:t>2</a:t>
            </a:r>
            <a:r>
              <a:rPr lang="ru-RU" altLang="ru-RU" sz="2800"/>
              <a:t>(</a:t>
            </a:r>
            <a:r>
              <a:rPr lang="en-US" altLang="ru-RU" sz="2800"/>
              <a:t>X(n)</a:t>
            </a:r>
            <a:r>
              <a:rPr lang="ru-RU" altLang="ru-RU" sz="2800"/>
              <a:t>)</a:t>
            </a:r>
            <a:r>
              <a:rPr lang="en-US" altLang="ru-RU" sz="2800"/>
              <a:t> = </a:t>
            </a:r>
            <a:r>
              <a:rPr lang="el-GR" altLang="ru-RU" sz="2800"/>
              <a:t>σ</a:t>
            </a:r>
            <a:r>
              <a:rPr lang="en-US" altLang="ru-RU" sz="2800" baseline="30000"/>
              <a:t>2</a:t>
            </a:r>
            <a:r>
              <a:rPr lang="en-US" altLang="ru-RU" sz="2800"/>
              <a:t>(X)/n</a:t>
            </a:r>
          </a:p>
          <a:p>
            <a:pPr>
              <a:buFontTx/>
              <a:buNone/>
            </a:pPr>
            <a:r>
              <a:rPr lang="en-US" altLang="ru-RU" sz="2800"/>
              <a:t>n = </a:t>
            </a:r>
            <a:r>
              <a:rPr lang="el-GR" altLang="ru-RU" sz="2800"/>
              <a:t>σ</a:t>
            </a:r>
            <a:r>
              <a:rPr lang="en-US" altLang="ru-RU" sz="2800" baseline="30000"/>
              <a:t>2</a:t>
            </a:r>
            <a:r>
              <a:rPr lang="en-US" altLang="ru-RU" sz="2800"/>
              <a:t>/(</a:t>
            </a:r>
            <a:r>
              <a:rPr lang="el-GR" altLang="ru-RU" sz="2800">
                <a:cs typeface="Tahoma" panose="020B0604030504040204" pitchFamily="34" charset="0"/>
              </a:rPr>
              <a:t>ε</a:t>
            </a:r>
            <a:r>
              <a:rPr lang="en-US" altLang="ru-RU" sz="2800" baseline="30000">
                <a:cs typeface="Tahoma" panose="020B0604030504040204" pitchFamily="34" charset="0"/>
              </a:rPr>
              <a:t>2</a:t>
            </a:r>
            <a:r>
              <a:rPr lang="en-US" altLang="ru-RU" sz="2800">
                <a:cs typeface="Tahoma" panose="020B0604030504040204" pitchFamily="34" charset="0"/>
              </a:rPr>
              <a:t>*(1-</a:t>
            </a:r>
            <a:r>
              <a:rPr lang="ru-RU" altLang="ru-RU" sz="2800"/>
              <a:t>γ</a:t>
            </a:r>
            <a:r>
              <a:rPr lang="en-US" altLang="ru-RU" sz="2800"/>
              <a:t>))</a:t>
            </a:r>
          </a:p>
          <a:p>
            <a:pPr>
              <a:buFontTx/>
              <a:buNone/>
            </a:pPr>
            <a:endParaRPr lang="en-US" altLang="ru-RU" sz="2800"/>
          </a:p>
          <a:p>
            <a:pPr>
              <a:buFontTx/>
              <a:buNone/>
            </a:pPr>
            <a:r>
              <a:rPr lang="en-US" altLang="ru-RU" sz="2800"/>
              <a:t>  </a:t>
            </a:r>
          </a:p>
          <a:p>
            <a:pPr>
              <a:buFontTx/>
              <a:buNone/>
            </a:pPr>
            <a:endParaRPr lang="en-US" altLang="ru-RU" sz="2800"/>
          </a:p>
          <a:p>
            <a:pPr>
              <a:buFontTx/>
              <a:buNone/>
            </a:pPr>
            <a:endParaRPr lang="en-US" altLang="ru-RU" sz="2800"/>
          </a:p>
          <a:p>
            <a:pPr>
              <a:buFontTx/>
              <a:buNone/>
            </a:pPr>
            <a:endParaRPr lang="ru-RU" altLang="ru-RU"/>
          </a:p>
          <a:p>
            <a:pPr>
              <a:buFontTx/>
              <a:buNone/>
            </a:pPr>
            <a:r>
              <a:rPr lang="ru-RU" altLang="ru-RU"/>
              <a:t> </a:t>
            </a:r>
          </a:p>
        </p:txBody>
      </p:sp>
      <p:sp>
        <p:nvSpPr>
          <p:cNvPr id="9220" name="Номер слайда 3">
            <a:extLst>
              <a:ext uri="{FF2B5EF4-FFF2-40B4-BE49-F238E27FC236}">
                <a16:creationId xmlns:a16="http://schemas.microsoft.com/office/drawing/2014/main" id="{FCB12755-DD07-7A01-9941-3A858B5CFD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C54F487-45F0-40A7-9C01-D5409ACF0E5B}" type="slidenum">
              <a:rPr lang="ru-RU" altLang="ru-RU" sz="1400" b="0"/>
              <a:pPr/>
              <a:t>10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22CF4C50-A6E7-BCFC-F288-07AB54E164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/>
              <a:t>[</a:t>
            </a:r>
            <a:r>
              <a:rPr lang="ru-RU" altLang="ru-RU"/>
              <a:t>Шеннон, с. 217</a:t>
            </a:r>
            <a:r>
              <a:rPr lang="en-US" altLang="ru-RU"/>
              <a:t>]</a:t>
            </a:r>
            <a:endParaRPr lang="ru-RU" altLang="ru-RU"/>
          </a:p>
        </p:txBody>
      </p:sp>
      <p:sp>
        <p:nvSpPr>
          <p:cNvPr id="10243" name="Номер слайда 3">
            <a:extLst>
              <a:ext uri="{FF2B5EF4-FFF2-40B4-BE49-F238E27FC236}">
                <a16:creationId xmlns:a16="http://schemas.microsoft.com/office/drawing/2014/main" id="{322C185A-1E4C-2F18-A31C-BBEDE9AFE9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F0A3C084-6266-4A01-B2F7-4B4B298BFCF6}" type="slidenum">
              <a:rPr lang="ru-RU" altLang="ru-RU" sz="1400" b="0"/>
              <a:pPr/>
              <a:t>11</a:t>
            </a:fld>
            <a:endParaRPr lang="ru-RU" altLang="ru-RU" sz="1400" b="0"/>
          </a:p>
        </p:txBody>
      </p:sp>
      <p:pic>
        <p:nvPicPr>
          <p:cNvPr id="10244" name="Рисунок 4">
            <a:extLst>
              <a:ext uri="{FF2B5EF4-FFF2-40B4-BE49-F238E27FC236}">
                <a16:creationId xmlns:a16="http://schemas.microsoft.com/office/drawing/2014/main" id="{14E6EE29-B798-4B74-52DB-5E7521841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8" y="1628775"/>
            <a:ext cx="780256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1">
            <a:extLst>
              <a:ext uri="{FF2B5EF4-FFF2-40B4-BE49-F238E27FC236}">
                <a16:creationId xmlns:a16="http://schemas.microsoft.com/office/drawing/2014/main" id="{4B79F1E4-7A46-3962-B6FC-5010AAB82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059113"/>
            <a:ext cx="431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ru-RU" sz="1800" b="0"/>
              <a:t>d</a:t>
            </a:r>
            <a:endParaRPr lang="ru-RU" altLang="ru-RU" sz="1800" b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>
            <a:extLst>
              <a:ext uri="{FF2B5EF4-FFF2-40B4-BE49-F238E27FC236}">
                <a16:creationId xmlns:a16="http://schemas.microsoft.com/office/drawing/2014/main" id="{7EED65A5-D25C-CE5F-A32A-64295F5AF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322263"/>
            <a:ext cx="7126287" cy="1235075"/>
          </a:xfrm>
        </p:spPr>
        <p:txBody>
          <a:bodyPr/>
          <a:lstStyle/>
          <a:p>
            <a:r>
              <a:rPr lang="ru-RU" altLang="ru-RU" sz="2800"/>
              <a:t>Проверка гипотезы о распределении</a:t>
            </a:r>
            <a:br>
              <a:rPr lang="ru-RU" altLang="ru-RU" sz="2800"/>
            </a:br>
            <a:r>
              <a:rPr lang="ru-RU" altLang="ru-RU" sz="2800"/>
              <a:t>(критерий Пирсона, хи-квадрат)</a:t>
            </a:r>
          </a:p>
        </p:txBody>
      </p:sp>
      <p:sp>
        <p:nvSpPr>
          <p:cNvPr id="11267" name="Содержимое 2">
            <a:extLst>
              <a:ext uri="{FF2B5EF4-FFF2-40B4-BE49-F238E27FC236}">
                <a16:creationId xmlns:a16="http://schemas.microsoft.com/office/drawing/2014/main" id="{D7DD579A-7540-484C-1610-8641075B14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2400" cy="5221287"/>
          </a:xfrm>
        </p:spPr>
        <p:txBody>
          <a:bodyPr/>
          <a:lstStyle/>
          <a:p>
            <a:r>
              <a:rPr lang="ru-RU" altLang="ru-RU"/>
              <a:t>Делим область значений сл.в на интервалы (пусть их </a:t>
            </a:r>
            <a:r>
              <a:rPr lang="en-US" altLang="ru-RU"/>
              <a:t>k)</a:t>
            </a:r>
          </a:p>
          <a:p>
            <a:r>
              <a:rPr lang="en-US" altLang="ru-RU"/>
              <a:t>Nj – </a:t>
            </a:r>
            <a:r>
              <a:rPr lang="ru-RU" altLang="ru-RU"/>
              <a:t>число значений, попавших в </a:t>
            </a:r>
            <a:r>
              <a:rPr lang="en-US" altLang="ru-RU"/>
              <a:t>j-</a:t>
            </a:r>
            <a:r>
              <a:rPr lang="ru-RU" altLang="ru-RU"/>
              <a:t>й интервал, </a:t>
            </a:r>
            <a:r>
              <a:rPr lang="el-GR" altLang="ru-RU"/>
              <a:t>Σ</a:t>
            </a:r>
            <a:r>
              <a:rPr lang="en-US" altLang="ru-RU"/>
              <a:t>Nj = n</a:t>
            </a:r>
          </a:p>
          <a:p>
            <a:r>
              <a:rPr lang="en-US" altLang="ru-RU"/>
              <a:t>p</a:t>
            </a:r>
            <a:r>
              <a:rPr lang="en-US" altLang="ru-RU" baseline="-25000"/>
              <a:t>j</a:t>
            </a:r>
            <a:r>
              <a:rPr lang="en-US" altLang="ru-RU"/>
              <a:t> – </a:t>
            </a:r>
            <a:r>
              <a:rPr lang="ru-RU" altLang="ru-RU"/>
              <a:t>доля попадающих в </a:t>
            </a:r>
            <a:r>
              <a:rPr lang="en-US" altLang="ru-RU"/>
              <a:t>i-</a:t>
            </a:r>
            <a:r>
              <a:rPr lang="ru-RU" altLang="ru-RU"/>
              <a:t>й интервал «теоретических» значений</a:t>
            </a:r>
          </a:p>
          <a:p>
            <a:r>
              <a:rPr lang="ru-RU" altLang="ru-RU"/>
              <a:t>Критерий</a:t>
            </a:r>
            <a:r>
              <a:rPr lang="en-US" altLang="ru-RU"/>
              <a:t>: </a:t>
            </a:r>
            <a:r>
              <a:rPr lang="el-GR" altLang="ru-RU"/>
              <a:t>Σ</a:t>
            </a:r>
            <a:r>
              <a:rPr lang="ru-RU" altLang="ru-RU"/>
              <a:t>(</a:t>
            </a:r>
            <a:r>
              <a:rPr lang="en-US" altLang="ru-RU"/>
              <a:t>Nj-np</a:t>
            </a:r>
            <a:r>
              <a:rPr lang="en-US" altLang="ru-RU" baseline="-25000"/>
              <a:t>j</a:t>
            </a:r>
            <a:r>
              <a:rPr lang="en-US" altLang="ru-RU"/>
              <a:t>)</a:t>
            </a:r>
            <a:r>
              <a:rPr lang="en-US" altLang="ru-RU" baseline="30000"/>
              <a:t>2</a:t>
            </a:r>
            <a:r>
              <a:rPr lang="en-US" altLang="ru-RU"/>
              <a:t>/np</a:t>
            </a:r>
            <a:r>
              <a:rPr lang="en-US" altLang="ru-RU" baseline="-25000"/>
              <a:t>j</a:t>
            </a:r>
            <a:endParaRPr lang="ru-RU" altLang="ru-RU" baseline="-25000"/>
          </a:p>
          <a:p>
            <a:r>
              <a:rPr lang="ru-RU" altLang="ru-RU"/>
              <a:t>Сравниваем критерий с табличным значением для заданной доверительной вероятности</a:t>
            </a:r>
          </a:p>
          <a:p>
            <a:endParaRPr lang="ru-RU" altLang="ru-RU"/>
          </a:p>
          <a:p>
            <a:endParaRPr lang="ru-RU" altLang="ru-RU"/>
          </a:p>
        </p:txBody>
      </p:sp>
      <p:sp>
        <p:nvSpPr>
          <p:cNvPr id="11268" name="Номер слайда 3">
            <a:extLst>
              <a:ext uri="{FF2B5EF4-FFF2-40B4-BE49-F238E27FC236}">
                <a16:creationId xmlns:a16="http://schemas.microsoft.com/office/drawing/2014/main" id="{D534A662-2B99-BD94-BD5E-BBD960E32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1B51F77-8B73-4E4A-B5C1-241DA81B85B0}" type="slidenum">
              <a:rPr lang="ru-RU" altLang="ru-RU" sz="1400" b="0"/>
              <a:pPr/>
              <a:t>12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72F914AC-9479-4A77-3AEE-2B3E1F7123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322263"/>
            <a:ext cx="7126287" cy="658812"/>
          </a:xfrm>
        </p:spPr>
        <p:txBody>
          <a:bodyPr/>
          <a:lstStyle/>
          <a:p>
            <a:r>
              <a:rPr lang="ru-RU" altLang="ru-RU" sz="3200"/>
              <a:t>Оценка длины одиночного прогона</a:t>
            </a:r>
          </a:p>
        </p:txBody>
      </p:sp>
      <p:sp>
        <p:nvSpPr>
          <p:cNvPr id="15363" name="Содержимое 2">
            <a:extLst>
              <a:ext uri="{FF2B5EF4-FFF2-40B4-BE49-F238E27FC236}">
                <a16:creationId xmlns:a16="http://schemas.microsoft.com/office/drawing/2014/main" id="{918E0770-1117-ADAD-823C-245A3224BB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268413"/>
            <a:ext cx="7772400" cy="5043487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ru-RU" sz="2400" dirty="0"/>
              <a:t>[</a:t>
            </a:r>
            <a:r>
              <a:rPr lang="ru-RU" altLang="ru-RU" sz="2400" dirty="0"/>
              <a:t>Шеннон, п. 5.2</a:t>
            </a:r>
            <a:r>
              <a:rPr lang="en-US" altLang="ru-RU" sz="2400" dirty="0"/>
              <a:t>]</a:t>
            </a:r>
            <a:endParaRPr lang="ru-RU" altLang="ru-RU" sz="2400" dirty="0"/>
          </a:p>
          <a:p>
            <a:pPr>
              <a:defRPr/>
            </a:pPr>
            <a:r>
              <a:rPr lang="ru-RU" altLang="ru-RU" sz="2400" dirty="0"/>
              <a:t>Проблема – выбор длины прогона, чтобы минимизировать влияние начального периода, или выбор начального интервала для отбрасывания</a:t>
            </a:r>
          </a:p>
          <a:p>
            <a:pPr>
              <a:defRPr/>
            </a:pPr>
            <a:r>
              <a:rPr lang="ru-RU" altLang="ru-RU" sz="2400" dirty="0"/>
              <a:t>Постепенное увеличение продолжительности прогона</a:t>
            </a:r>
          </a:p>
          <a:p>
            <a:pPr>
              <a:defRPr/>
            </a:pPr>
            <a:r>
              <a:rPr lang="ru-RU" altLang="ru-RU" sz="2400" dirty="0"/>
              <a:t>Скользящее среднее</a:t>
            </a:r>
          </a:p>
          <a:p>
            <a:pPr marL="0" indent="0">
              <a:buFontTx/>
              <a:buNone/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endParaRPr lang="ru-RU" altLang="ru-RU" dirty="0"/>
          </a:p>
          <a:p>
            <a:pPr>
              <a:buFontTx/>
              <a:buNone/>
              <a:defRPr/>
            </a:pPr>
            <a:r>
              <a:rPr lang="ru-RU" altLang="ru-RU" dirty="0"/>
              <a:t>См. </a:t>
            </a:r>
            <a:r>
              <a:rPr lang="en-US" altLang="ru-RU" dirty="0"/>
              <a:t>[</a:t>
            </a:r>
            <a:r>
              <a:rPr lang="ru-RU" altLang="ru-RU" dirty="0"/>
              <a:t>Шеннон, п. 5.2</a:t>
            </a:r>
            <a:r>
              <a:rPr lang="en-US" altLang="ru-RU" dirty="0"/>
              <a:t>]</a:t>
            </a:r>
            <a:r>
              <a:rPr lang="ru-RU" altLang="ru-RU" dirty="0"/>
              <a:t> </a:t>
            </a:r>
          </a:p>
        </p:txBody>
      </p:sp>
      <p:sp>
        <p:nvSpPr>
          <p:cNvPr id="12292" name="Номер слайда 3">
            <a:extLst>
              <a:ext uri="{FF2B5EF4-FFF2-40B4-BE49-F238E27FC236}">
                <a16:creationId xmlns:a16="http://schemas.microsoft.com/office/drawing/2014/main" id="{0D1533F5-7D4D-83DA-7B39-80D2F54C8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9A3A6C0-7F36-4BF7-A9D0-A020CA7575C0}" type="slidenum">
              <a:rPr lang="ru-RU" altLang="ru-RU" sz="1400" b="0"/>
              <a:pPr/>
              <a:t>13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156D01-B96A-B389-4814-01110F5F6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326" y="216867"/>
            <a:ext cx="7126287" cy="658465"/>
          </a:xfrm>
        </p:spPr>
        <p:txBody>
          <a:bodyPr/>
          <a:lstStyle/>
          <a:p>
            <a:r>
              <a:rPr lang="ru-RU" sz="3200" dirty="0"/>
              <a:t>Сравнение вариантов системы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65A2653-732B-CABF-5E95-0086F6674C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27584" y="1256022"/>
                <a:ext cx="7772400" cy="499237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sz="2400" dirty="0"/>
                  <a:t>Пусть есть два варианта построения системы</a:t>
                </a:r>
                <a:r>
                  <a:rPr lang="en-US" sz="2400" dirty="0"/>
                  <a:t>: A </a:t>
                </a:r>
                <a:r>
                  <a:rPr lang="ru-RU" sz="2400" dirty="0"/>
                  <a:t>и </a:t>
                </a:r>
                <a:r>
                  <a:rPr lang="en-US" sz="2400" dirty="0"/>
                  <a:t>B.</a:t>
                </a:r>
              </a:p>
              <a:p>
                <a:pPr marL="0" indent="0">
                  <a:buNone/>
                </a:pPr>
                <a:r>
                  <a:rPr lang="ru-RU" sz="2400" dirty="0"/>
                  <a:t>Сравнение проводим по индексу производительности </a:t>
                </a:r>
                <a:r>
                  <a:rPr lang="en-US" sz="2400" dirty="0"/>
                  <a:t>F (</a:t>
                </a:r>
                <a:r>
                  <a:rPr lang="ru-RU" sz="2400" dirty="0"/>
                  <a:t>Например, время выполнения набора задач).</a:t>
                </a:r>
                <a:r>
                  <a:rPr lang="en-US" sz="2400" dirty="0"/>
                  <a:t> F</a:t>
                </a:r>
                <a:r>
                  <a:rPr lang="en-US" sz="2400" baseline="-25000" dirty="0"/>
                  <a:t>A</a:t>
                </a:r>
                <a:r>
                  <a:rPr lang="en-US" sz="2400" dirty="0"/>
                  <a:t> &lt; F</a:t>
                </a:r>
                <a:r>
                  <a:rPr lang="en-US" sz="2400" baseline="-25000" dirty="0"/>
                  <a:t>B</a:t>
                </a:r>
                <a:r>
                  <a:rPr lang="en-US" sz="2400" dirty="0"/>
                  <a:t> =&gt; </a:t>
                </a:r>
                <a:r>
                  <a:rPr lang="ru-RU" sz="2400" dirty="0"/>
                  <a:t>А лучше </a:t>
                </a:r>
                <a:r>
                  <a:rPr lang="en-US" sz="2400" dirty="0"/>
                  <a:t>B</a:t>
                </a:r>
                <a:endParaRPr lang="ru-RU" sz="2400" dirty="0"/>
              </a:p>
              <a:p>
                <a:pPr marL="0" indent="0">
                  <a:buNone/>
                </a:pPr>
                <a:r>
                  <a:rPr lang="en-US" sz="2400" dirty="0"/>
                  <a:t>F</a:t>
                </a:r>
                <a:r>
                  <a:rPr lang="ru-RU" sz="2400" dirty="0"/>
                  <a:t> определяется при прогоне модели системы на стохастической РН как мат. ожидание индекса по набору прогонов.</a:t>
                </a:r>
              </a:p>
              <a:p>
                <a:pPr marL="0" indent="0">
                  <a:buNone/>
                </a:pPr>
                <a:r>
                  <a:rPr lang="ru-RU" sz="2400" dirty="0"/>
                  <a:t>Фактически, определяется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− </m:t>
                    </m:r>
                  </m:oMath>
                </a14:m>
                <a:r>
                  <a:rPr lang="ru-RU" sz="2400" dirty="0"/>
                  <a:t> </a:t>
                </a:r>
                <a:r>
                  <a:rPr lang="ru-RU" sz="2400" b="1" dirty="0"/>
                  <a:t>оценка</a:t>
                </a:r>
                <a:r>
                  <a:rPr lang="ru-RU" sz="2400" dirty="0"/>
                  <a:t> для </a:t>
                </a:r>
                <a:r>
                  <a:rPr lang="en-US" sz="2400" dirty="0"/>
                  <a:t>F. </a:t>
                </a:r>
              </a:p>
              <a:p>
                <a:pPr marL="0" indent="0">
                  <a:buNone/>
                </a:pPr>
                <a:r>
                  <a:rPr lang="ru-RU" sz="2400" dirty="0"/>
                  <a:t>Из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&lt;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, </a:t>
                </a:r>
                <a:r>
                  <a:rPr lang="ru-RU" sz="2400" dirty="0"/>
                  <a:t>вообще говоря, не следует </a:t>
                </a:r>
                <a:r>
                  <a:rPr lang="en-US" sz="2400" dirty="0"/>
                  <a:t>F</a:t>
                </a:r>
                <a:r>
                  <a:rPr lang="en-US" sz="2400" baseline="-25000" dirty="0"/>
                  <a:t>A</a:t>
                </a:r>
                <a:r>
                  <a:rPr lang="en-US" sz="2400" dirty="0"/>
                  <a:t> &lt; F</a:t>
                </a:r>
                <a:r>
                  <a:rPr lang="en-US" sz="2400" baseline="-25000" dirty="0"/>
                  <a:t>B</a:t>
                </a:r>
                <a:r>
                  <a:rPr lang="ru-RU" sz="2400" dirty="0"/>
                  <a:t>!!!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ru-RU" sz="2400" dirty="0"/>
              </a:p>
              <a:p>
                <a:pPr marL="0" indent="0">
                  <a:buNone/>
                </a:pPr>
                <a:endParaRPr lang="ru-RU" sz="2400" dirty="0"/>
              </a:p>
              <a:p>
                <a:pPr marL="0" indent="0">
                  <a:buNone/>
                </a:pPr>
                <a:r>
                  <a:rPr lang="ru-RU" sz="2400" dirty="0"/>
                  <a:t> </a:t>
                </a:r>
                <a:endParaRPr lang="en-US" sz="2400" dirty="0"/>
              </a:p>
              <a:p>
                <a:pPr marL="0" indent="0">
                  <a:buNone/>
                </a:pPr>
                <a:endParaRPr lang="ru-RU" sz="24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65A2653-732B-CABF-5E95-0086F6674C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1256022"/>
                <a:ext cx="7772400" cy="4992378"/>
              </a:xfrm>
              <a:blipFill>
                <a:blip r:embed="rId2"/>
                <a:stretch>
                  <a:fillRect l="-1255" t="-9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CE1606D-677A-D7D7-DABB-B32BC8E97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E4BE-4C08-4522-8F84-EE17D030601B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1141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D71A755A-74D1-6FF8-2231-7353AE34C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322263"/>
            <a:ext cx="7126287" cy="1377950"/>
          </a:xfrm>
        </p:spPr>
        <p:txBody>
          <a:bodyPr/>
          <a:lstStyle/>
          <a:p>
            <a:r>
              <a:rPr lang="ru-RU" altLang="ru-RU"/>
              <a:t>ТВиМС в книге Лоу и Кельтона</a:t>
            </a:r>
          </a:p>
        </p:txBody>
      </p:sp>
      <p:sp>
        <p:nvSpPr>
          <p:cNvPr id="13315" name="Содержимое 2">
            <a:extLst>
              <a:ext uri="{FF2B5EF4-FFF2-40B4-BE49-F238E27FC236}">
                <a16:creationId xmlns:a16="http://schemas.microsoft.com/office/drawing/2014/main" id="{63851DFD-78C5-FD2D-1473-18754F7E73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/>
              <a:t>Глава 4 – введение</a:t>
            </a:r>
          </a:p>
          <a:p>
            <a:r>
              <a:rPr lang="ru-RU" altLang="ru-RU" sz="2400"/>
              <a:t>П. 5.6 -  сравнение результатов модели с экспериментальными данными</a:t>
            </a:r>
          </a:p>
          <a:p>
            <a:r>
              <a:rPr lang="ru-RU" altLang="ru-RU" sz="2400"/>
              <a:t>Глава 6 – аппроксимация выборок распределениями</a:t>
            </a:r>
          </a:p>
          <a:p>
            <a:r>
              <a:rPr lang="ru-RU" altLang="ru-RU" sz="2400"/>
              <a:t>7 – генераторы псевдослучайных чисел</a:t>
            </a:r>
          </a:p>
          <a:p>
            <a:r>
              <a:rPr lang="ru-RU" altLang="ru-RU" sz="2400"/>
              <a:t>8 – генерация различных случайных величин </a:t>
            </a:r>
          </a:p>
          <a:p>
            <a:r>
              <a:rPr lang="ru-RU" altLang="ru-RU" sz="2400"/>
              <a:t>9 – обработка результатов эксперимента</a:t>
            </a:r>
          </a:p>
          <a:p>
            <a:r>
              <a:rPr lang="ru-RU" altLang="ru-RU" sz="2400"/>
              <a:t>10 – сравнение конфигураций системы</a:t>
            </a:r>
          </a:p>
          <a:p>
            <a:r>
              <a:rPr lang="ru-RU" altLang="ru-RU" sz="2400"/>
              <a:t>11 – понижение дисперсии</a:t>
            </a:r>
          </a:p>
          <a:p>
            <a:r>
              <a:rPr lang="ru-RU" altLang="ru-RU" sz="2400"/>
              <a:t>12 – планирование экспериментов</a:t>
            </a:r>
          </a:p>
        </p:txBody>
      </p:sp>
      <p:sp>
        <p:nvSpPr>
          <p:cNvPr id="13316" name="Номер слайда 3">
            <a:extLst>
              <a:ext uri="{FF2B5EF4-FFF2-40B4-BE49-F238E27FC236}">
                <a16:creationId xmlns:a16="http://schemas.microsoft.com/office/drawing/2014/main" id="{6D804383-76BE-5A0A-1397-30E12BF30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50E72FB0-35B9-4104-A3DA-DE3FEE750FE4}" type="slidenum">
              <a:rPr lang="ru-RU" altLang="ru-RU" sz="1400" b="0"/>
              <a:pPr/>
              <a:t>15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id="{9D331FED-8BE6-7ED1-554D-BE50CDB0F3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115888"/>
            <a:ext cx="7126287" cy="576262"/>
          </a:xfrm>
        </p:spPr>
        <p:txBody>
          <a:bodyPr/>
          <a:lstStyle/>
          <a:p>
            <a:r>
              <a:rPr lang="ru-RU" altLang="ru-RU" sz="2800"/>
              <a:t>ТВ и МС в книге Шеннона</a:t>
            </a:r>
          </a:p>
        </p:txBody>
      </p:sp>
      <p:sp>
        <p:nvSpPr>
          <p:cNvPr id="14339" name="Содержимое 2">
            <a:extLst>
              <a:ext uri="{FF2B5EF4-FFF2-40B4-BE49-F238E27FC236}">
                <a16:creationId xmlns:a16="http://schemas.microsoft.com/office/drawing/2014/main" id="{A49FABAD-F292-78B0-06AE-82A42C80FF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692150"/>
            <a:ext cx="7772400" cy="6049963"/>
          </a:xfrm>
        </p:spPr>
        <p:txBody>
          <a:bodyPr/>
          <a:lstStyle/>
          <a:p>
            <a:pPr lvl="1"/>
            <a:r>
              <a:rPr lang="ru-RU" altLang="ru-RU" sz="2400"/>
              <a:t>2.11, 2.13 – подбор закона распределения</a:t>
            </a:r>
            <a:r>
              <a:rPr lang="en-US" altLang="ru-RU" sz="2400"/>
              <a:t>;</a:t>
            </a:r>
          </a:p>
          <a:p>
            <a:pPr lvl="1"/>
            <a:r>
              <a:rPr lang="en-US" altLang="ru-RU" sz="2400"/>
              <a:t>2.15 – </a:t>
            </a:r>
            <a:r>
              <a:rPr lang="ru-RU" altLang="ru-RU" sz="2400"/>
              <a:t>регрессионный анализ</a:t>
            </a:r>
            <a:r>
              <a:rPr lang="en-US" altLang="ru-RU" sz="2400"/>
              <a:t>;</a:t>
            </a:r>
          </a:p>
          <a:p>
            <a:pPr lvl="1"/>
            <a:r>
              <a:rPr lang="en-US" altLang="ru-RU" sz="2400"/>
              <a:t>4.9 – </a:t>
            </a:r>
            <a:r>
              <a:rPr lang="ru-RU" altLang="ru-RU" sz="2400"/>
              <a:t>факторный анализ</a:t>
            </a:r>
            <a:r>
              <a:rPr lang="en-US" altLang="ru-RU" sz="2400"/>
              <a:t>;</a:t>
            </a:r>
          </a:p>
          <a:p>
            <a:pPr lvl="1"/>
            <a:r>
              <a:rPr lang="en-US" altLang="ru-RU" sz="2400"/>
              <a:t>5.3-5.6, 5.10 – </a:t>
            </a:r>
            <a:r>
              <a:rPr lang="ru-RU" altLang="ru-RU" sz="2400"/>
              <a:t>оценка среднего значения, определение размера выборки и условия остановки моделирования</a:t>
            </a:r>
          </a:p>
          <a:p>
            <a:pPr lvl="1"/>
            <a:endParaRPr lang="ru-RU" altLang="ru-RU" sz="2400"/>
          </a:p>
          <a:p>
            <a:endParaRPr lang="ru-RU" altLang="ru-RU"/>
          </a:p>
        </p:txBody>
      </p:sp>
      <p:sp>
        <p:nvSpPr>
          <p:cNvPr id="14340" name="Номер слайда 3">
            <a:extLst>
              <a:ext uri="{FF2B5EF4-FFF2-40B4-BE49-F238E27FC236}">
                <a16:creationId xmlns:a16="http://schemas.microsoft.com/office/drawing/2014/main" id="{F41C7973-FD75-4247-FF1B-12D2C4DF66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22ACE69E-F130-4CBF-BEB5-1A8BE351318F}" type="slidenum">
              <a:rPr lang="ru-RU" altLang="ru-RU" sz="1400" b="0"/>
              <a:pPr/>
              <a:t>16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DFE3094E-555A-CDF0-92F7-484288BE08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152400"/>
            <a:ext cx="7126287" cy="684213"/>
          </a:xfrm>
        </p:spPr>
        <p:txBody>
          <a:bodyPr/>
          <a:lstStyle/>
          <a:p>
            <a:r>
              <a:rPr lang="ru-RU" altLang="ru-RU" sz="2800"/>
              <a:t>Программы для статистического анализа (примеры)</a:t>
            </a:r>
          </a:p>
        </p:txBody>
      </p:sp>
      <p:sp>
        <p:nvSpPr>
          <p:cNvPr id="15363" name="Объект 2">
            <a:extLst>
              <a:ext uri="{FF2B5EF4-FFF2-40B4-BE49-F238E27FC236}">
                <a16:creationId xmlns:a16="http://schemas.microsoft.com/office/drawing/2014/main" id="{5EE285D7-FBBC-08D4-910C-643CAF8966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088" y="908050"/>
            <a:ext cx="7772400" cy="4611688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ru-RU" sz="2400" b="1"/>
              <a:t>Microsoft Excel</a:t>
            </a:r>
            <a:r>
              <a:rPr lang="ru-RU" altLang="ru-RU" sz="2400"/>
              <a:t> </a:t>
            </a:r>
          </a:p>
          <a:p>
            <a:pPr marL="0" indent="0">
              <a:buFontTx/>
              <a:buNone/>
            </a:pPr>
            <a:r>
              <a:rPr lang="ru-RU" altLang="ru-RU" sz="2400"/>
              <a:t>Другие функции </a:t>
            </a:r>
            <a:r>
              <a:rPr lang="en-US" altLang="ru-RU" sz="2400"/>
              <a:t>-&gt; </a:t>
            </a:r>
            <a:r>
              <a:rPr lang="ru-RU" altLang="ru-RU" sz="2400"/>
              <a:t>Статистические</a:t>
            </a:r>
          </a:p>
          <a:p>
            <a:pPr marL="0" indent="0">
              <a:buFontTx/>
              <a:buNone/>
            </a:pPr>
            <a:r>
              <a:rPr lang="ru-RU" altLang="ru-RU" sz="2400"/>
              <a:t>ДОВЕРИТ.НОРМ …</a:t>
            </a:r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 algn="ctr">
              <a:buFontTx/>
              <a:buNone/>
            </a:pPr>
            <a:r>
              <a:rPr lang="ru-RU" altLang="ru-RU" sz="2400" b="1"/>
              <a:t>Краткий обзор</a:t>
            </a:r>
            <a:r>
              <a:rPr lang="en-US" altLang="ru-RU" sz="2400" b="1"/>
              <a:t> </a:t>
            </a:r>
            <a:r>
              <a:rPr lang="ru-RU" altLang="ru-RU" sz="2400" b="1"/>
              <a:t>программ</a:t>
            </a:r>
          </a:p>
          <a:p>
            <a:pPr marL="0" indent="0">
              <a:buFontTx/>
              <a:buNone/>
            </a:pPr>
            <a:r>
              <a:rPr lang="en-US" altLang="ru-RU" sz="2400"/>
              <a:t>https://vk.com/@psy_statistica-20-programm-dlya-statisticheskogo-analiza-dannyh</a:t>
            </a:r>
          </a:p>
          <a:p>
            <a:pPr marL="0" indent="0" algn="ctr">
              <a:buFontTx/>
              <a:buNone/>
            </a:pPr>
            <a:r>
              <a:rPr lang="ru-RU" altLang="ru-RU" sz="2400" b="1"/>
              <a:t>Примеры</a:t>
            </a:r>
          </a:p>
          <a:p>
            <a:pPr marL="0" indent="0">
              <a:buFontTx/>
              <a:buNone/>
            </a:pPr>
            <a:r>
              <a:rPr lang="ru-RU" altLang="ru-RU" sz="2400"/>
              <a:t>Язык и среда </a:t>
            </a:r>
            <a:r>
              <a:rPr lang="en-US" altLang="ru-RU" sz="2400"/>
              <a:t>R</a:t>
            </a:r>
            <a:r>
              <a:rPr lang="ru-RU" altLang="ru-RU" sz="2400"/>
              <a:t> </a:t>
            </a:r>
            <a:r>
              <a:rPr lang="en-US" altLang="ru-RU" sz="2400"/>
              <a:t>https://www.r-project.org/</a:t>
            </a:r>
            <a:r>
              <a:rPr lang="ru-RU" altLang="ru-RU" sz="2400"/>
              <a:t> (сложно)</a:t>
            </a:r>
          </a:p>
          <a:p>
            <a:pPr marL="0" indent="0">
              <a:buFontTx/>
              <a:buNone/>
            </a:pPr>
            <a:r>
              <a:rPr lang="en-US" altLang="ru-RU" sz="2400"/>
              <a:t>https://statsoftstatistica.ru/</a:t>
            </a:r>
            <a:endParaRPr lang="ru-RU" altLang="ru-RU" sz="2400"/>
          </a:p>
          <a:p>
            <a:pPr marL="0" indent="0">
              <a:buFontTx/>
              <a:buNone/>
            </a:pPr>
            <a:r>
              <a:rPr lang="en-US" altLang="ru-RU" sz="2400"/>
              <a:t>PSPP https://www.gnu.org/software/pspp/</a:t>
            </a:r>
            <a:endParaRPr lang="ru-RU" altLang="ru-RU" sz="2400"/>
          </a:p>
          <a:p>
            <a:pPr marL="0" indent="0">
              <a:buFontTx/>
              <a:buNone/>
            </a:pPr>
            <a:endParaRPr lang="en-US" altLang="ru-RU" sz="2800"/>
          </a:p>
          <a:p>
            <a:pPr marL="0" indent="0">
              <a:buFontTx/>
              <a:buNone/>
            </a:pPr>
            <a:endParaRPr lang="ru-RU" altLang="ru-RU" sz="2800"/>
          </a:p>
        </p:txBody>
      </p:sp>
      <p:sp>
        <p:nvSpPr>
          <p:cNvPr id="15364" name="Номер слайда 3">
            <a:extLst>
              <a:ext uri="{FF2B5EF4-FFF2-40B4-BE49-F238E27FC236}">
                <a16:creationId xmlns:a16="http://schemas.microsoft.com/office/drawing/2014/main" id="{12F59263-E644-51F4-85A1-9D4CC7D71C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1536228-FFB2-4712-B6A9-142BC3B015B4}" type="slidenum">
              <a:rPr lang="ru-RU" altLang="ru-RU" sz="1400" b="0"/>
              <a:pPr/>
              <a:t>17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id="{3EB254F5-3526-C53E-D830-F7430124F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Генерация случайных величин с заданным законом распределения</a:t>
            </a:r>
          </a:p>
        </p:txBody>
      </p:sp>
      <p:sp>
        <p:nvSpPr>
          <p:cNvPr id="16387" name="Содержимое 2">
            <a:extLst>
              <a:ext uri="{FF2B5EF4-FFF2-40B4-BE49-F238E27FC236}">
                <a16:creationId xmlns:a16="http://schemas.microsoft.com/office/drawing/2014/main" id="{441095E2-E9CF-8C9E-C89B-001E38330D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ru-RU"/>
              <a:t>Y – </a:t>
            </a:r>
            <a:r>
              <a:rPr lang="ru-RU" altLang="ru-RU"/>
              <a:t>случайная величина</a:t>
            </a:r>
          </a:p>
          <a:p>
            <a:pPr>
              <a:buFontTx/>
              <a:buNone/>
            </a:pPr>
            <a:r>
              <a:rPr lang="ru-RU" altLang="ru-RU"/>
              <a:t>Пусть </a:t>
            </a:r>
            <a:r>
              <a:rPr lang="en-US" altLang="ru-RU"/>
              <a:t>F(x) = P( Y &lt; x ) – </a:t>
            </a:r>
            <a:r>
              <a:rPr lang="ru-RU" altLang="ru-RU"/>
              <a:t>функция распределения </a:t>
            </a:r>
            <a:r>
              <a:rPr lang="en-US" altLang="ru-RU"/>
              <a:t>Y</a:t>
            </a:r>
          </a:p>
          <a:p>
            <a:pPr>
              <a:buFontTx/>
              <a:buNone/>
            </a:pPr>
            <a:r>
              <a:rPr lang="ru-RU" altLang="ru-RU"/>
              <a:t>Берём значение </a:t>
            </a:r>
            <a:r>
              <a:rPr lang="en-US" altLang="ru-RU"/>
              <a:t>r = U(0,1); (</a:t>
            </a:r>
            <a:r>
              <a:rPr lang="ru-RU" altLang="ru-RU"/>
              <a:t>равномерное распределение в (0,1))</a:t>
            </a:r>
          </a:p>
          <a:p>
            <a:pPr>
              <a:buFontTx/>
              <a:buNone/>
            </a:pPr>
            <a:r>
              <a:rPr lang="ru-RU" altLang="ru-RU"/>
              <a:t>Тогда </a:t>
            </a:r>
            <a:r>
              <a:rPr lang="en-US" altLang="ru-RU"/>
              <a:t>Y = F</a:t>
            </a:r>
            <a:r>
              <a:rPr lang="en-US" altLang="ru-RU" baseline="30000"/>
              <a:t>-1</a:t>
            </a:r>
            <a:r>
              <a:rPr lang="en-US" altLang="ru-RU"/>
              <a:t>(r)</a:t>
            </a:r>
          </a:p>
          <a:p>
            <a:pPr>
              <a:buFontTx/>
              <a:buNone/>
            </a:pPr>
            <a:r>
              <a:rPr lang="ru-RU" altLang="ru-RU"/>
              <a:t>Можно распространить на дискретные случайные величины</a:t>
            </a:r>
            <a:endParaRPr lang="en-US" altLang="ru-RU"/>
          </a:p>
          <a:p>
            <a:pPr>
              <a:buFontTx/>
              <a:buNone/>
            </a:pPr>
            <a:endParaRPr lang="ru-RU" altLang="ru-RU"/>
          </a:p>
          <a:p>
            <a:pPr>
              <a:buFontTx/>
              <a:buNone/>
            </a:pPr>
            <a:endParaRPr lang="ru-RU" altLang="ru-RU"/>
          </a:p>
        </p:txBody>
      </p:sp>
      <p:sp>
        <p:nvSpPr>
          <p:cNvPr id="16388" name="Номер слайда 3">
            <a:extLst>
              <a:ext uri="{FF2B5EF4-FFF2-40B4-BE49-F238E27FC236}">
                <a16:creationId xmlns:a16="http://schemas.microsoft.com/office/drawing/2014/main" id="{3C2D27C7-9557-F8BA-89E1-048E5A3E87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F23FBC6-B13F-4904-B3DA-052B01908E1E}" type="slidenum">
              <a:rPr lang="ru-RU" altLang="ru-RU" sz="1400" b="0"/>
              <a:pPr/>
              <a:t>18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D845F271-B832-8732-89D5-572BC0B09E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44450"/>
            <a:ext cx="7488237" cy="585788"/>
          </a:xfrm>
        </p:spPr>
        <p:txBody>
          <a:bodyPr/>
          <a:lstStyle/>
          <a:p>
            <a:r>
              <a:rPr lang="ru-RU" altLang="ru-RU" sz="2800" b="1"/>
              <a:t>Генераторы </a:t>
            </a:r>
            <a:r>
              <a:rPr lang="en-US" altLang="ru-RU" sz="2800" b="1"/>
              <a:t>(</a:t>
            </a:r>
            <a:r>
              <a:rPr lang="ru-RU" altLang="ru-RU" sz="2800" b="1"/>
              <a:t>псевдо</a:t>
            </a:r>
            <a:r>
              <a:rPr lang="en-US" altLang="ru-RU" sz="2800" b="1"/>
              <a:t>)</a:t>
            </a:r>
            <a:r>
              <a:rPr lang="ru-RU" altLang="ru-RU" sz="2800" b="1"/>
              <a:t>случайных чисел</a:t>
            </a:r>
          </a:p>
        </p:txBody>
      </p:sp>
      <p:sp>
        <p:nvSpPr>
          <p:cNvPr id="17411" name="Содержимое 2">
            <a:extLst>
              <a:ext uri="{FF2B5EF4-FFF2-40B4-BE49-F238E27FC236}">
                <a16:creationId xmlns:a16="http://schemas.microsoft.com/office/drawing/2014/main" id="{520AAD72-894E-DE0A-A12F-C5B6C7F574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6013" y="333375"/>
            <a:ext cx="7772400" cy="62642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ru-RU" sz="2800"/>
              <a:t>rand(); srand( unzigned int seed ); </a:t>
            </a:r>
            <a:r>
              <a:rPr lang="ru-RU" altLang="ru-RU" sz="2800"/>
              <a:t>диапазон 0..</a:t>
            </a:r>
            <a:r>
              <a:rPr lang="en-US" altLang="ru-RU" sz="2800"/>
              <a:t>RAND_MAX</a:t>
            </a:r>
          </a:p>
          <a:p>
            <a:pPr>
              <a:buFontTx/>
              <a:buNone/>
            </a:pPr>
            <a:r>
              <a:rPr lang="en-US" altLang="ru-RU" sz="2800"/>
              <a:t>random(); srandom( seed );</a:t>
            </a:r>
            <a:endParaRPr lang="ru-RU" altLang="ru-RU" sz="2800"/>
          </a:p>
          <a:p>
            <a:pPr algn="ctr">
              <a:buFontTx/>
              <a:buNone/>
            </a:pPr>
            <a:r>
              <a:rPr lang="ru-RU" altLang="ru-RU" sz="2800" b="1"/>
              <a:t>В </a:t>
            </a:r>
            <a:r>
              <a:rPr lang="en-US" altLang="ru-RU" sz="2800" b="1"/>
              <a:t>OMNeT++</a:t>
            </a:r>
          </a:p>
          <a:p>
            <a:r>
              <a:rPr lang="ru-RU" altLang="ru-RU" sz="2800"/>
              <a:t>По умолчанию</a:t>
            </a:r>
            <a:r>
              <a:rPr lang="en-US" altLang="ru-RU" sz="2800"/>
              <a:t>: </a:t>
            </a:r>
            <a:r>
              <a:rPr lang="ru-RU" altLang="ru-RU" sz="2800"/>
              <a:t>«вихрь Мерсенна» (период 2</a:t>
            </a:r>
            <a:r>
              <a:rPr lang="ru-RU" altLang="ru-RU" sz="2800" baseline="30000"/>
              <a:t>19937</a:t>
            </a:r>
            <a:r>
              <a:rPr lang="ru-RU" altLang="ru-RU" sz="2800"/>
              <a:t>-1)</a:t>
            </a:r>
            <a:endParaRPr lang="en-US" altLang="ru-RU" sz="2800"/>
          </a:p>
          <a:p>
            <a:r>
              <a:rPr lang="ru-RU" altLang="ru-RU" sz="2800"/>
              <a:t>Несколько генераторов</a:t>
            </a:r>
            <a:r>
              <a:rPr lang="en-US" altLang="ru-RU" sz="2800"/>
              <a:t> </a:t>
            </a:r>
            <a:endParaRPr lang="ru-RU" altLang="ru-RU" sz="2800"/>
          </a:p>
          <a:p>
            <a:r>
              <a:rPr lang="ru-RU" altLang="ru-RU" sz="2800"/>
              <a:t>Отображение локальной для модуля нумерации на глобальную</a:t>
            </a:r>
          </a:p>
          <a:p>
            <a:pPr>
              <a:buFontTx/>
              <a:buNone/>
            </a:pPr>
            <a:r>
              <a:rPr lang="ru-RU" altLang="ru-RU" sz="2400"/>
              <a:t>В </a:t>
            </a:r>
            <a:r>
              <a:rPr lang="en-US" altLang="ru-RU" sz="2400"/>
              <a:t>.INI-</a:t>
            </a:r>
            <a:r>
              <a:rPr lang="ru-RU" altLang="ru-RU" sz="2400"/>
              <a:t>файле</a:t>
            </a:r>
            <a:endParaRPr lang="en-US" altLang="ru-RU" sz="2400"/>
          </a:p>
          <a:p>
            <a:pPr>
              <a:buFontTx/>
              <a:buNone/>
            </a:pPr>
            <a:r>
              <a:rPr lang="en-US" altLang="ru-RU" sz="2400"/>
              <a:t>[General]</a:t>
            </a:r>
          </a:p>
          <a:p>
            <a:pPr>
              <a:buFontTx/>
              <a:buNone/>
            </a:pPr>
            <a:r>
              <a:rPr lang="en-US" altLang="ru-RU" sz="2400"/>
              <a:t>num-rngs = 3</a:t>
            </a:r>
          </a:p>
          <a:p>
            <a:pPr>
              <a:buFontTx/>
              <a:buNone/>
            </a:pPr>
            <a:r>
              <a:rPr lang="en-US" altLang="ru-RU" sz="2400"/>
              <a:t>**.gen[*].rng-0 = 1</a:t>
            </a:r>
          </a:p>
          <a:p>
            <a:pPr>
              <a:buFontTx/>
              <a:buNone/>
            </a:pPr>
            <a:r>
              <a:rPr lang="en-US" altLang="ru-RU" sz="2400"/>
              <a:t>**.noisychannel[*].rng-0 = 2</a:t>
            </a:r>
            <a:endParaRPr lang="ru-RU" altLang="ru-RU" sz="2400"/>
          </a:p>
          <a:p>
            <a:pPr>
              <a:buFontTx/>
              <a:buNone/>
            </a:pPr>
            <a:endParaRPr lang="ru-RU" altLang="ru-RU" sz="2800"/>
          </a:p>
          <a:p>
            <a:pPr>
              <a:buFontTx/>
              <a:buNone/>
            </a:pPr>
            <a:endParaRPr lang="en-US" altLang="ru-RU"/>
          </a:p>
          <a:p>
            <a:pPr>
              <a:buFontTx/>
              <a:buNone/>
            </a:pPr>
            <a:endParaRPr lang="en-US" altLang="ru-RU"/>
          </a:p>
          <a:p>
            <a:pPr>
              <a:buFontTx/>
              <a:buNone/>
            </a:pPr>
            <a:endParaRPr lang="ru-RU" altLang="ru-RU"/>
          </a:p>
          <a:p>
            <a:pPr>
              <a:buFontTx/>
              <a:buNone/>
            </a:pPr>
            <a:endParaRPr lang="ru-RU" altLang="ru-RU"/>
          </a:p>
          <a:p>
            <a:pPr>
              <a:buFontTx/>
              <a:buNone/>
            </a:pPr>
            <a:endParaRPr lang="ru-RU" altLang="ru-RU"/>
          </a:p>
          <a:p>
            <a:pPr>
              <a:buFontTx/>
              <a:buNone/>
            </a:pPr>
            <a:endParaRPr lang="ru-RU" altLang="ru-RU"/>
          </a:p>
          <a:p>
            <a:pPr>
              <a:buFontTx/>
              <a:buNone/>
            </a:pPr>
            <a:endParaRPr lang="ru-RU" altLang="ru-RU"/>
          </a:p>
        </p:txBody>
      </p:sp>
      <p:sp>
        <p:nvSpPr>
          <p:cNvPr id="17412" name="Номер слайда 3">
            <a:extLst>
              <a:ext uri="{FF2B5EF4-FFF2-40B4-BE49-F238E27FC236}">
                <a16:creationId xmlns:a16="http://schemas.microsoft.com/office/drawing/2014/main" id="{63E1CAAF-9A95-DE28-3F9A-4D3CB4E11A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55240A39-3708-4D9C-93A5-8AE1CB3167C5}" type="slidenum">
              <a:rPr lang="ru-RU" altLang="ru-RU" sz="1400" b="0"/>
              <a:pPr/>
              <a:t>19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7F7BF259-4578-C696-451F-83213191A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/>
              <a:t>Ещё раз об оценке числа испытаний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728D1740-722F-1CF0-C726-F51821AEA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341438"/>
            <a:ext cx="7772400" cy="5040312"/>
          </a:xfrm>
        </p:spPr>
        <p:txBody>
          <a:bodyPr/>
          <a:lstStyle/>
          <a:p>
            <a:pPr>
              <a:defRPr/>
            </a:pPr>
            <a:r>
              <a:rPr lang="ru-RU" sz="2000" dirty="0"/>
              <a:t>Пусть мы изучаем длину очереди коммутатора (макс, мин, среднее) на некотором заданном периоде астрономического времени </a:t>
            </a:r>
            <a:r>
              <a:rPr lang="en-US" sz="2000" dirty="0"/>
              <a:t>T.</a:t>
            </a:r>
            <a:r>
              <a:rPr lang="ru-RU" sz="2000" dirty="0"/>
              <a:t> Запускаем эксперимент </a:t>
            </a:r>
            <a:r>
              <a:rPr lang="en-US" sz="2000" dirty="0"/>
              <a:t>N </a:t>
            </a:r>
            <a:r>
              <a:rPr lang="ru-RU" sz="2000" dirty="0"/>
              <a:t>раз со стохастической рабочей нагрузкой, на модельное время </a:t>
            </a:r>
            <a:r>
              <a:rPr lang="en-US" sz="2000" dirty="0"/>
              <a:t>T. </a:t>
            </a:r>
            <a:endParaRPr lang="ru-RU" sz="2000" dirty="0"/>
          </a:p>
          <a:p>
            <a:pPr>
              <a:defRPr/>
            </a:pPr>
            <a:r>
              <a:rPr lang="ru-RU" sz="2000" dirty="0"/>
              <a:t>Значения характеристик в отдельных экспериментах независимы, поэтому для определения </a:t>
            </a:r>
            <a:r>
              <a:rPr lang="en-US" sz="2000" dirty="0"/>
              <a:t>N </a:t>
            </a:r>
            <a:r>
              <a:rPr lang="ru-RU" sz="2000" dirty="0"/>
              <a:t>можно использовать</a:t>
            </a:r>
            <a:r>
              <a:rPr lang="en-US" sz="2000" dirty="0"/>
              <a:t> </a:t>
            </a:r>
            <a:r>
              <a:rPr lang="ru-RU" sz="2000" dirty="0"/>
              <a:t>нормальное распределение оценки среднего. Правильнее использовать</a:t>
            </a:r>
            <a:r>
              <a:rPr lang="en-US" sz="2000" dirty="0"/>
              <a:t> t-</a:t>
            </a:r>
            <a:r>
              <a:rPr lang="ru-RU" sz="2000" dirty="0"/>
              <a:t>распределение</a:t>
            </a:r>
            <a:r>
              <a:rPr lang="en-US" sz="2000" dirty="0"/>
              <a:t> c N-1 </a:t>
            </a:r>
            <a:r>
              <a:rPr lang="ru-RU" sz="2000" dirty="0"/>
              <a:t>степенями свободы.</a:t>
            </a:r>
          </a:p>
          <a:p>
            <a:pPr>
              <a:defRPr/>
            </a:pPr>
            <a:r>
              <a:rPr lang="ru-RU" sz="2000" dirty="0"/>
              <a:t>Если значения характеристик имеют корреляцию, дисперсия выборочного среднего отличается</a:t>
            </a:r>
            <a:r>
              <a:rPr lang="en-US" sz="2000" dirty="0"/>
              <a:t> </a:t>
            </a:r>
            <a:r>
              <a:rPr lang="ru-RU" sz="2000" dirty="0"/>
              <a:t>от σ</a:t>
            </a:r>
            <a:r>
              <a:rPr lang="ru-RU" sz="2000" baseline="30000" dirty="0"/>
              <a:t>2</a:t>
            </a:r>
            <a:r>
              <a:rPr lang="en-US" sz="2000" dirty="0"/>
              <a:t>/N</a:t>
            </a:r>
            <a:r>
              <a:rPr lang="ru-RU" sz="2000" dirty="0"/>
              <a:t>. Обозначим её  </a:t>
            </a:r>
            <a:r>
              <a:rPr lang="en-US" sz="2000" dirty="0"/>
              <a:t>Var(N) &gt; </a:t>
            </a:r>
            <a:r>
              <a:rPr lang="ru-RU" sz="2000" dirty="0"/>
              <a:t>σ</a:t>
            </a:r>
            <a:r>
              <a:rPr lang="ru-RU" sz="2000" baseline="30000" dirty="0"/>
              <a:t>2</a:t>
            </a:r>
            <a:r>
              <a:rPr lang="en-US" sz="2000" dirty="0"/>
              <a:t>/N</a:t>
            </a:r>
            <a:r>
              <a:rPr lang="ru-RU" sz="2000" dirty="0"/>
              <a:t>.</a:t>
            </a:r>
          </a:p>
          <a:p>
            <a:pPr lvl="1">
              <a:defRPr/>
            </a:pPr>
            <a:r>
              <a:rPr lang="ru-RU" sz="1600" dirty="0"/>
              <a:t>Если распределение выборочного среднего известно, например, нормальное, то используем ранее изложенный подход, заменяя σ</a:t>
            </a:r>
            <a:r>
              <a:rPr lang="ru-RU" sz="1600" baseline="30000" dirty="0"/>
              <a:t>2</a:t>
            </a:r>
            <a:r>
              <a:rPr lang="en-US" sz="1600" dirty="0"/>
              <a:t>/N</a:t>
            </a:r>
            <a:r>
              <a:rPr lang="ru-RU" sz="1600" dirty="0"/>
              <a:t> на </a:t>
            </a:r>
            <a:r>
              <a:rPr lang="en-US" sz="1600" dirty="0"/>
              <a:t>Var(N).</a:t>
            </a:r>
            <a:endParaRPr lang="ru-RU" sz="1600" dirty="0"/>
          </a:p>
        </p:txBody>
      </p:sp>
      <p:sp>
        <p:nvSpPr>
          <p:cNvPr id="4100" name="Номер слайда 3">
            <a:extLst>
              <a:ext uri="{FF2B5EF4-FFF2-40B4-BE49-F238E27FC236}">
                <a16:creationId xmlns:a16="http://schemas.microsoft.com/office/drawing/2014/main" id="{5F661959-1ED0-2A76-D844-5D6F809D5E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42ED6E7-F914-43C7-93A1-3080E7A05DAB}" type="slidenum">
              <a:rPr lang="ru-RU" altLang="ru-RU" sz="1400" b="0"/>
              <a:pPr/>
              <a:t>2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id="{25DA1151-92E3-3523-3DB4-5A47697E5F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322263"/>
            <a:ext cx="7126287" cy="1019175"/>
          </a:xfrm>
        </p:spPr>
        <p:txBody>
          <a:bodyPr/>
          <a:lstStyle/>
          <a:p>
            <a:r>
              <a:rPr lang="en-US" altLang="ru-RU" sz="2400"/>
              <a:t>OMNeT++: </a:t>
            </a:r>
            <a:r>
              <a:rPr lang="ru-RU" altLang="ru-RU" sz="2400"/>
              <a:t>Функции генерации случайных величин</a:t>
            </a:r>
          </a:p>
        </p:txBody>
      </p:sp>
      <p:sp>
        <p:nvSpPr>
          <p:cNvPr id="18435" name="Объект 2">
            <a:extLst>
              <a:ext uri="{FF2B5EF4-FFF2-40B4-BE49-F238E27FC236}">
                <a16:creationId xmlns:a16="http://schemas.microsoft.com/office/drawing/2014/main" id="{71F14148-CD73-B4BA-9771-F033644B0A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2800"/>
              <a:t>В классе </a:t>
            </a:r>
            <a:r>
              <a:rPr lang="en-US" altLang="ru-RU" sz="2800"/>
              <a:t>cComponent</a:t>
            </a:r>
          </a:p>
          <a:p>
            <a:r>
              <a:rPr lang="en-US" altLang="ru-RU" sz="2800"/>
              <a:t>double uniform(double a, double b, int rng=0) const;</a:t>
            </a:r>
          </a:p>
          <a:p>
            <a:r>
              <a:rPr lang="en-US" altLang="ru-RU" sz="2800"/>
              <a:t>double exponential(double mean, int rng=0) const;</a:t>
            </a:r>
          </a:p>
          <a:p>
            <a:r>
              <a:rPr lang="en-US" altLang="ru-RU" sz="2800"/>
              <a:t>double normal(double mean, double stddev, int rng=0) const;</a:t>
            </a:r>
            <a:endParaRPr lang="ru-RU" altLang="ru-RU" sz="2800"/>
          </a:p>
          <a:p>
            <a:r>
              <a:rPr lang="ru-RU" altLang="ru-RU" sz="2800"/>
              <a:t>и т.д.</a:t>
            </a:r>
            <a:r>
              <a:rPr lang="en-US" altLang="ru-RU" sz="2800"/>
              <a:t> </a:t>
            </a:r>
            <a:r>
              <a:rPr lang="ru-RU" altLang="ru-RU" sz="2800"/>
              <a:t>(см. </a:t>
            </a:r>
            <a:r>
              <a:rPr lang="en-US" altLang="ru-RU" sz="2800"/>
              <a:t>Simulation guide, 7.4</a:t>
            </a:r>
            <a:r>
              <a:rPr lang="ru-RU" altLang="ru-RU" sz="2800"/>
              <a:t>)</a:t>
            </a:r>
          </a:p>
          <a:p>
            <a:endParaRPr lang="ru-RU" altLang="ru-RU"/>
          </a:p>
        </p:txBody>
      </p:sp>
      <p:sp>
        <p:nvSpPr>
          <p:cNvPr id="18436" name="Номер слайда 3">
            <a:extLst>
              <a:ext uri="{FF2B5EF4-FFF2-40B4-BE49-F238E27FC236}">
                <a16:creationId xmlns:a16="http://schemas.microsoft.com/office/drawing/2014/main" id="{750A8D6F-C4F1-A545-957E-07CCDD9A18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D60B925-676C-4BB1-A8D5-EDAD58EA2C30}" type="slidenum">
              <a:rPr lang="ru-RU" altLang="ru-RU" sz="1400" b="0"/>
              <a:pPr/>
              <a:t>20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364A5A2A-9CEE-1676-8EA8-D402179AA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7416800" cy="803275"/>
          </a:xfrm>
        </p:spPr>
        <p:txBody>
          <a:bodyPr/>
          <a:lstStyle/>
          <a:p>
            <a:r>
              <a:rPr lang="ru-RU" altLang="ru-RU" sz="2800"/>
              <a:t>Инициализация генераторов случайных чисел</a:t>
            </a:r>
          </a:p>
        </p:txBody>
      </p:sp>
      <p:sp>
        <p:nvSpPr>
          <p:cNvPr id="19459" name="Содержимое 2">
            <a:extLst>
              <a:ext uri="{FF2B5EF4-FFF2-40B4-BE49-F238E27FC236}">
                <a16:creationId xmlns:a16="http://schemas.microsoft.com/office/drawing/2014/main" id="{92797860-72C1-1A9A-CF51-11864A57DB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2400" cy="489585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В </a:t>
            </a:r>
            <a:r>
              <a:rPr lang="en-US" altLang="ru-RU"/>
              <a:t>INI-</a:t>
            </a:r>
            <a:r>
              <a:rPr lang="ru-RU" altLang="ru-RU"/>
              <a:t>файле</a:t>
            </a:r>
            <a:endParaRPr lang="en-US" altLang="ru-RU"/>
          </a:p>
          <a:p>
            <a:pPr>
              <a:buFontTx/>
              <a:buNone/>
            </a:pPr>
            <a:r>
              <a:rPr lang="en-US" altLang="ru-RU" sz="2400">
                <a:latin typeface="Courier New" panose="02070309020205020404" pitchFamily="49" charset="0"/>
                <a:cs typeface="Courier New" panose="02070309020205020404" pitchFamily="49" charset="0"/>
              </a:rPr>
              <a:t>[General]</a:t>
            </a:r>
          </a:p>
          <a:p>
            <a:pPr>
              <a:buFontTx/>
              <a:buNone/>
            </a:pPr>
            <a:r>
              <a:rPr lang="en-US" altLang="ru-RU" sz="2400">
                <a:latin typeface="Courier New" panose="02070309020205020404" pitchFamily="49" charset="0"/>
                <a:cs typeface="Courier New" panose="02070309020205020404" pitchFamily="49" charset="0"/>
              </a:rPr>
              <a:t>num-rngs = 3 #  </a:t>
            </a:r>
            <a:r>
              <a:rPr lang="ru-RU" altLang="ru-RU" sz="2400">
                <a:latin typeface="Courier New" panose="02070309020205020404" pitchFamily="49" charset="0"/>
                <a:cs typeface="Courier New" panose="02070309020205020404" pitchFamily="49" charset="0"/>
              </a:rPr>
              <a:t>3 генератора</a:t>
            </a:r>
            <a:endParaRPr lang="en-US" altLang="ru-RU" sz="2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ru-RU" sz="2400">
                <a:latin typeface="Courier New" panose="02070309020205020404" pitchFamily="49" charset="0"/>
                <a:cs typeface="Courier New" panose="02070309020205020404" pitchFamily="49" charset="0"/>
              </a:rPr>
              <a:t>seed-0-mt = 12</a:t>
            </a:r>
          </a:p>
          <a:p>
            <a:pPr>
              <a:buFontTx/>
              <a:buNone/>
            </a:pPr>
            <a:r>
              <a:rPr lang="en-US" altLang="ru-RU" sz="2400">
                <a:latin typeface="Courier New" panose="02070309020205020404" pitchFamily="49" charset="0"/>
                <a:cs typeface="Courier New" panose="02070309020205020404" pitchFamily="49" charset="0"/>
              </a:rPr>
              <a:t>seed-1-mt = 9</a:t>
            </a:r>
          </a:p>
          <a:p>
            <a:pPr>
              <a:buFontTx/>
              <a:buNone/>
            </a:pPr>
            <a:r>
              <a:rPr lang="en-US" altLang="ru-RU" sz="2400">
                <a:latin typeface="Courier New" panose="02070309020205020404" pitchFamily="49" charset="0"/>
                <a:cs typeface="Courier New" panose="02070309020205020404" pitchFamily="49" charset="0"/>
              </a:rPr>
              <a:t>seed-2-mt = 7</a:t>
            </a:r>
          </a:p>
          <a:p>
            <a:endParaRPr lang="ru-RU" altLang="ru-RU"/>
          </a:p>
        </p:txBody>
      </p:sp>
      <p:sp>
        <p:nvSpPr>
          <p:cNvPr id="19460" name="Номер слайда 3">
            <a:extLst>
              <a:ext uri="{FF2B5EF4-FFF2-40B4-BE49-F238E27FC236}">
                <a16:creationId xmlns:a16="http://schemas.microsoft.com/office/drawing/2014/main" id="{D1187F74-5F08-8D91-3DAE-4FA0DE4176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F41FAE1-C89D-4C36-918C-B52751C0994B}" type="slidenum">
              <a:rPr lang="ru-RU" altLang="ru-RU" sz="1400" b="0"/>
              <a:pPr/>
              <a:t>21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>
            <a:extLst>
              <a:ext uri="{FF2B5EF4-FFF2-40B4-BE49-F238E27FC236}">
                <a16:creationId xmlns:a16="http://schemas.microsoft.com/office/drawing/2014/main" id="{03A653DF-F32A-3F91-ED9C-D35433AB93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322263"/>
            <a:ext cx="7126287" cy="514350"/>
          </a:xfrm>
        </p:spPr>
        <p:txBody>
          <a:bodyPr/>
          <a:lstStyle/>
          <a:p>
            <a:r>
              <a:rPr lang="ru-RU" altLang="ru-RU" sz="2800"/>
              <a:t>Наблюдение (запись трассы) в </a:t>
            </a:r>
            <a:r>
              <a:rPr lang="en-US" altLang="ru-RU" sz="2800"/>
              <a:t>OMNeT++</a:t>
            </a:r>
            <a:r>
              <a:rPr lang="ru-RU" altLang="ru-RU"/>
              <a:t> </a:t>
            </a:r>
          </a:p>
        </p:txBody>
      </p:sp>
      <p:sp>
        <p:nvSpPr>
          <p:cNvPr id="20483" name="Содержимое 2">
            <a:extLst>
              <a:ext uri="{FF2B5EF4-FFF2-40B4-BE49-F238E27FC236}">
                <a16:creationId xmlns:a16="http://schemas.microsoft.com/office/drawing/2014/main" id="{62CBE620-3F6F-22A4-A5CD-7F9894B4EA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052513"/>
            <a:ext cx="7772400" cy="5259387"/>
          </a:xfrm>
        </p:spPr>
        <p:txBody>
          <a:bodyPr/>
          <a:lstStyle/>
          <a:p>
            <a:pPr marL="0" indent="0">
              <a:buFontTx/>
              <a:buNone/>
            </a:pPr>
            <a:endParaRPr lang="en-US" altLang="ru-RU" sz="2400"/>
          </a:p>
          <a:p>
            <a:pPr marL="0" indent="0">
              <a:buFontTx/>
              <a:buNone/>
            </a:pPr>
            <a:r>
              <a:rPr lang="ru-RU" altLang="ru-RU" sz="2400"/>
              <a:t>Журнал</a:t>
            </a:r>
            <a:endParaRPr lang="en-US" altLang="ru-RU" sz="2400"/>
          </a:p>
          <a:p>
            <a:pPr marL="0" indent="0">
              <a:buFontTx/>
              <a:buNone/>
            </a:pPr>
            <a:r>
              <a:rPr lang="en-US" altLang="ru-RU" sz="2400"/>
              <a:t>EV_ERROR &lt;&lt; "Connection to server is lost.\n";</a:t>
            </a:r>
          </a:p>
          <a:p>
            <a:pPr marL="0" indent="0">
              <a:buFontTx/>
              <a:buNone/>
            </a:pPr>
            <a:r>
              <a:rPr lang="en-US" altLang="ru-RU" sz="2400"/>
              <a:t>EV_WARN &lt;&lt; "Queue is full, discarding packet.\n";</a:t>
            </a:r>
          </a:p>
          <a:p>
            <a:pPr marL="0" indent="0">
              <a:buFontTx/>
              <a:buNone/>
            </a:pPr>
            <a:r>
              <a:rPr lang="en-US" altLang="ru-RU" sz="2400"/>
              <a:t>EV_INFO &lt;&lt; "Packet received , sequence number = " &lt;&lt; seqNum &lt;&lt; "." &lt;&lt; endl;</a:t>
            </a:r>
          </a:p>
          <a:p>
            <a:pPr marL="0" indent="0">
              <a:buFontTx/>
              <a:buNone/>
            </a:pPr>
            <a:r>
              <a:rPr lang="en-US" altLang="ru-RU" sz="2400"/>
              <a:t>EV_TRACE &lt;&lt; "routeUnicastPacket(" &lt;&lt; packet &lt;&lt; ");" &lt;&lt; endl;</a:t>
            </a:r>
            <a:endParaRPr lang="ru-RU" altLang="ru-RU" sz="2400"/>
          </a:p>
          <a:p>
            <a:pPr marL="0" indent="0">
              <a:buFontTx/>
              <a:buNone/>
            </a:pPr>
            <a:endParaRPr lang="en-US" altLang="ru-RU" sz="2400"/>
          </a:p>
          <a:p>
            <a:pPr marL="0" indent="0">
              <a:buFontTx/>
              <a:buNone/>
            </a:pPr>
            <a:r>
              <a:rPr lang="en-US" altLang="ru-RU" sz="2400"/>
              <a:t>[ERROR] Connection to server is lost.</a:t>
            </a:r>
            <a:endParaRPr lang="ru-RU" altLang="ru-RU" sz="2400"/>
          </a:p>
        </p:txBody>
      </p:sp>
      <p:sp>
        <p:nvSpPr>
          <p:cNvPr id="20484" name="Номер слайда 3">
            <a:extLst>
              <a:ext uri="{FF2B5EF4-FFF2-40B4-BE49-F238E27FC236}">
                <a16:creationId xmlns:a16="http://schemas.microsoft.com/office/drawing/2014/main" id="{FFA7F378-16A1-2C96-74D8-7392084A1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5C72E6C-D71D-467A-B38C-6D8815E88377}" type="slidenum">
              <a:rPr lang="ru-RU" altLang="ru-RU" sz="1400" b="0"/>
              <a:pPr/>
              <a:t>22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>
            <a:extLst>
              <a:ext uri="{FF2B5EF4-FFF2-40B4-BE49-F238E27FC236}">
                <a16:creationId xmlns:a16="http://schemas.microsoft.com/office/drawing/2014/main" id="{CDECA559-7365-E553-736B-65BDE726C8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182563"/>
            <a:ext cx="7126287" cy="509587"/>
          </a:xfrm>
        </p:spPr>
        <p:txBody>
          <a:bodyPr/>
          <a:lstStyle/>
          <a:p>
            <a:r>
              <a:rPr lang="ru-RU" altLang="ru-RU" sz="3200"/>
              <a:t>Сбор итоговой статистики (7.8)</a:t>
            </a:r>
          </a:p>
        </p:txBody>
      </p:sp>
      <p:sp>
        <p:nvSpPr>
          <p:cNvPr id="21507" name="Объект 2">
            <a:extLst>
              <a:ext uri="{FF2B5EF4-FFF2-40B4-BE49-F238E27FC236}">
                <a16:creationId xmlns:a16="http://schemas.microsoft.com/office/drawing/2014/main" id="{9BD963D9-4F7C-DC6C-4E89-618A5D7575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052513"/>
            <a:ext cx="7772400" cy="51958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ru-RU" sz="2400"/>
              <a:t>cStdDev unweighted("packetDelay");  // unweighted</a:t>
            </a:r>
          </a:p>
          <a:p>
            <a:pPr marL="0" indent="0">
              <a:buFontTx/>
              <a:buNone/>
            </a:pPr>
            <a:r>
              <a:rPr lang="en-US" altLang="ru-RU" sz="2400"/>
              <a:t>cStdDev weighted("queueLength", true); // weighted</a:t>
            </a: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r>
              <a:rPr lang="en-US" altLang="ru-RU" sz="2400"/>
              <a:t>unweighted.collect(value);</a:t>
            </a: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r>
              <a:rPr lang="en-US" altLang="ru-RU" sz="2400"/>
              <a:t>getCount(), getMin(), getMax(), getMean(), getStddev(), getVariance()</a:t>
            </a: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r>
              <a:rPr lang="en-US" altLang="ru-RU" sz="2400"/>
              <a:t>cHistogram – </a:t>
            </a:r>
            <a:r>
              <a:rPr lang="ru-RU" altLang="ru-RU" sz="2400"/>
              <a:t>запись, возможность генерации случайной величины с соотв. плотностью распределения</a:t>
            </a:r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</p:txBody>
      </p:sp>
      <p:sp>
        <p:nvSpPr>
          <p:cNvPr id="21508" name="Номер слайда 3">
            <a:extLst>
              <a:ext uri="{FF2B5EF4-FFF2-40B4-BE49-F238E27FC236}">
                <a16:creationId xmlns:a16="http://schemas.microsoft.com/office/drawing/2014/main" id="{69C672C5-A792-8170-5F56-08FD53522A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5F78C8E-D038-4145-A9F5-8DF565802439}" type="slidenum">
              <a:rPr lang="ru-RU" altLang="ru-RU" sz="1400" b="0"/>
              <a:pPr/>
              <a:t>23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>
            <a:extLst>
              <a:ext uri="{FF2B5EF4-FFF2-40B4-BE49-F238E27FC236}">
                <a16:creationId xmlns:a16="http://schemas.microsoft.com/office/drawing/2014/main" id="{11E23D4C-0324-507A-3612-15D9793DBE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322263"/>
            <a:ext cx="7126287" cy="369887"/>
          </a:xfrm>
        </p:spPr>
        <p:txBody>
          <a:bodyPr/>
          <a:lstStyle/>
          <a:p>
            <a:r>
              <a:rPr lang="ru-RU" altLang="ru-RU" sz="2800"/>
              <a:t>Числовая трасса (7.9)</a:t>
            </a:r>
          </a:p>
        </p:txBody>
      </p:sp>
      <p:sp>
        <p:nvSpPr>
          <p:cNvPr id="22531" name="Объект 2">
            <a:extLst>
              <a:ext uri="{FF2B5EF4-FFF2-40B4-BE49-F238E27FC236}">
                <a16:creationId xmlns:a16="http://schemas.microsoft.com/office/drawing/2014/main" id="{24D1D1B3-6445-9DF3-35CC-94CB901938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1052513"/>
            <a:ext cx="7772400" cy="46116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ru-RU" sz="2400"/>
              <a:t>cOutVector responseTimeVec("response time");</a:t>
            </a:r>
            <a:endParaRPr lang="ru-RU" altLang="ru-RU" sz="2400"/>
          </a:p>
          <a:p>
            <a:pPr marL="0" indent="0">
              <a:buFontTx/>
              <a:buNone/>
            </a:pPr>
            <a:r>
              <a:rPr lang="en-US" altLang="ru-RU" sz="2400"/>
              <a:t>responseTimeVec.record(t);</a:t>
            </a:r>
          </a:p>
          <a:p>
            <a:pPr marL="0" indent="0">
              <a:buFontTx/>
              <a:buNone/>
            </a:pPr>
            <a:endParaRPr lang="en-US" altLang="ru-RU" sz="2400"/>
          </a:p>
          <a:p>
            <a:pPr marL="0" indent="0">
              <a:buFontTx/>
              <a:buNone/>
            </a:pPr>
            <a:r>
              <a:rPr lang="ru-RU" altLang="ru-RU" sz="2400"/>
              <a:t>Все вектора записываются в один файл (в записи номер вектора, модельное время, значение)</a:t>
            </a:r>
          </a:p>
          <a:p>
            <a:pPr marL="0" indent="0">
              <a:buFontTx/>
              <a:buNone/>
            </a:pPr>
            <a:r>
              <a:rPr lang="ru-RU" altLang="ru-RU" sz="2400"/>
              <a:t>Имя задаётся в </a:t>
            </a:r>
            <a:r>
              <a:rPr lang="en-US" altLang="ru-RU" sz="2400"/>
              <a:t>.INI-</a:t>
            </a:r>
            <a:r>
              <a:rPr lang="ru-RU" altLang="ru-RU" sz="2400"/>
              <a:t>файле</a:t>
            </a:r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en-US" altLang="ru-RU" sz="2400"/>
          </a:p>
          <a:p>
            <a:pPr marL="0" indent="0">
              <a:buFontTx/>
              <a:buNone/>
            </a:pPr>
            <a:endParaRPr lang="en-US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  <a:p>
            <a:pPr marL="0" indent="0">
              <a:buFontTx/>
              <a:buNone/>
            </a:pPr>
            <a:endParaRPr lang="ru-RU" altLang="ru-RU" sz="2400"/>
          </a:p>
        </p:txBody>
      </p:sp>
      <p:sp>
        <p:nvSpPr>
          <p:cNvPr id="22532" name="Номер слайда 3">
            <a:extLst>
              <a:ext uri="{FF2B5EF4-FFF2-40B4-BE49-F238E27FC236}">
                <a16:creationId xmlns:a16="http://schemas.microsoft.com/office/drawing/2014/main" id="{C6901BD2-C7AB-9B94-8469-4F323522BD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B1CB528-8DE3-4E7A-A8A0-E8B1D965CA28}" type="slidenum">
              <a:rPr lang="ru-RU" altLang="ru-RU" sz="1400" b="0"/>
              <a:pPr/>
              <a:t>24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>
            <a:extLst>
              <a:ext uri="{FF2B5EF4-FFF2-40B4-BE49-F238E27FC236}">
                <a16:creationId xmlns:a16="http://schemas.microsoft.com/office/drawing/2014/main" id="{0EFB810C-F5AB-442A-45B5-4B278379A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0325" y="152400"/>
            <a:ext cx="7126288" cy="393700"/>
          </a:xfrm>
        </p:spPr>
        <p:txBody>
          <a:bodyPr/>
          <a:lstStyle/>
          <a:p>
            <a:r>
              <a:rPr lang="ru-RU" altLang="ru-RU" sz="3200"/>
              <a:t>Несколько моделей в проекте</a:t>
            </a:r>
          </a:p>
        </p:txBody>
      </p:sp>
      <p:sp>
        <p:nvSpPr>
          <p:cNvPr id="23555" name="Объект 2">
            <a:extLst>
              <a:ext uri="{FF2B5EF4-FFF2-40B4-BE49-F238E27FC236}">
                <a16:creationId xmlns:a16="http://schemas.microsoft.com/office/drawing/2014/main" id="{357BE1A3-C0C1-F43D-9555-9CE30B55DA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550" y="692150"/>
            <a:ext cx="7772400" cy="56165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ru-RU" sz="1800"/>
              <a:t>[General]</a:t>
            </a:r>
          </a:p>
          <a:p>
            <a:pPr marL="0" indent="0">
              <a:buFontTx/>
              <a:buNone/>
            </a:pPr>
            <a:r>
              <a:rPr lang="en-US" altLang="ru-RU" sz="1800"/>
              <a:t>ned-path = .;../queueinglib</a:t>
            </a:r>
          </a:p>
          <a:p>
            <a:pPr marL="0" indent="0">
              <a:buFontTx/>
              <a:buNone/>
            </a:pPr>
            <a:r>
              <a:rPr lang="en-US" altLang="ru-RU" sz="1800"/>
              <a:t>#debug-on-errors = true</a:t>
            </a:r>
          </a:p>
          <a:p>
            <a:pPr marL="0" indent="0">
              <a:buFontTx/>
              <a:buNone/>
            </a:pPr>
            <a:r>
              <a:rPr lang="en-US" altLang="ru-RU" sz="1800"/>
              <a:t>#record-eventlog = true</a:t>
            </a:r>
          </a:p>
          <a:p>
            <a:pPr marL="0" indent="0">
              <a:buFontTx/>
              <a:buNone/>
            </a:pPr>
            <a:r>
              <a:rPr lang="en-US" altLang="ru-RU" sz="1800"/>
              <a:t>#**.vector-record-eventnumbers = false</a:t>
            </a:r>
          </a:p>
          <a:p>
            <a:pPr marL="0" indent="0">
              <a:buFontTx/>
              <a:buNone/>
            </a:pPr>
            <a:endParaRPr lang="en-US" altLang="ru-RU" sz="1800"/>
          </a:p>
          <a:p>
            <a:pPr marL="0" indent="0">
              <a:buFontTx/>
              <a:buNone/>
            </a:pPr>
            <a:r>
              <a:rPr lang="en-US" altLang="ru-RU" sz="1800"/>
              <a:t>[Config OneFifo]</a:t>
            </a:r>
          </a:p>
          <a:p>
            <a:pPr marL="0" indent="0">
              <a:buFontTx/>
              <a:buNone/>
            </a:pPr>
            <a:r>
              <a:rPr lang="en-US" altLang="ru-RU" sz="1800"/>
              <a:t>description = "a single queue"</a:t>
            </a:r>
          </a:p>
          <a:p>
            <a:pPr marL="0" indent="0">
              <a:buFontTx/>
              <a:buNone/>
            </a:pPr>
            <a:r>
              <a:rPr lang="en-US" altLang="ru-RU" sz="1800"/>
              <a:t>network = SimpleQueue</a:t>
            </a:r>
          </a:p>
          <a:p>
            <a:pPr marL="0" indent="0">
              <a:buFontTx/>
              <a:buNone/>
            </a:pPr>
            <a:r>
              <a:rPr lang="en-US" altLang="ru-RU" sz="1800"/>
              <a:t>**.numJobs = 100</a:t>
            </a:r>
          </a:p>
          <a:p>
            <a:pPr marL="0" indent="0">
              <a:buFontTx/>
              <a:buNone/>
            </a:pPr>
            <a:r>
              <a:rPr lang="en-US" altLang="ru-RU" sz="1800"/>
              <a:t>**.serviceTime = exponential(2s)</a:t>
            </a:r>
          </a:p>
          <a:p>
            <a:pPr marL="0" indent="0">
              <a:buFontTx/>
              <a:buNone/>
            </a:pPr>
            <a:r>
              <a:rPr lang="en-US" altLang="ru-RU" sz="1800"/>
              <a:t>**.capacity = 5</a:t>
            </a:r>
          </a:p>
          <a:p>
            <a:pPr marL="0" indent="0">
              <a:buFontTx/>
              <a:buNone/>
            </a:pPr>
            <a:r>
              <a:rPr lang="en-US" altLang="ru-RU" sz="1800"/>
              <a:t>**.interArrivalTime = exponential(0.002s)</a:t>
            </a:r>
          </a:p>
          <a:p>
            <a:pPr marL="0" indent="0">
              <a:buFontTx/>
              <a:buNone/>
            </a:pPr>
            <a:endParaRPr lang="en-US" altLang="ru-RU" sz="1800"/>
          </a:p>
          <a:p>
            <a:pPr marL="0" indent="0">
              <a:buFontTx/>
              <a:buNone/>
            </a:pPr>
            <a:r>
              <a:rPr lang="en-US" altLang="ru-RU" sz="1800"/>
              <a:t>[Config TandemFifos]</a:t>
            </a:r>
          </a:p>
          <a:p>
            <a:pPr marL="0" indent="0">
              <a:buFontTx/>
              <a:buNone/>
            </a:pPr>
            <a:r>
              <a:rPr lang="en-US" altLang="ru-RU" sz="1800"/>
              <a:t>description = "several queues"</a:t>
            </a:r>
          </a:p>
          <a:p>
            <a:pPr marL="0" indent="0">
              <a:buFontTx/>
              <a:buNone/>
            </a:pPr>
            <a:r>
              <a:rPr lang="en-US" altLang="ru-RU" sz="1800"/>
              <a:t>network = TandemQueue</a:t>
            </a:r>
          </a:p>
          <a:p>
            <a:pPr marL="0" indent="0">
              <a:buFontTx/>
              <a:buNone/>
            </a:pPr>
            <a:r>
              <a:rPr lang="en-US" altLang="ru-RU" sz="1800"/>
              <a:t>**.interArrivalTime = exponential(2s)</a:t>
            </a:r>
          </a:p>
          <a:p>
            <a:pPr marL="0" indent="0">
              <a:buFontTx/>
              <a:buNone/>
            </a:pPr>
            <a:r>
              <a:rPr lang="en-US" altLang="ru-RU" sz="1800"/>
              <a:t>**.serviceTime = exponential(2s)</a:t>
            </a:r>
            <a:endParaRPr lang="ru-RU" altLang="ru-RU" sz="1800"/>
          </a:p>
        </p:txBody>
      </p:sp>
      <p:sp>
        <p:nvSpPr>
          <p:cNvPr id="23556" name="Номер слайда 3">
            <a:extLst>
              <a:ext uri="{FF2B5EF4-FFF2-40B4-BE49-F238E27FC236}">
                <a16:creationId xmlns:a16="http://schemas.microsoft.com/office/drawing/2014/main" id="{127EC310-F775-FB76-1D60-FEE83F85F9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2DCFA922-A181-4C47-90D3-6345D61696B7}" type="slidenum">
              <a:rPr lang="ru-RU" altLang="ru-RU" sz="1400" b="0"/>
              <a:pPr/>
              <a:t>25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>
            <a:extLst>
              <a:ext uri="{FF2B5EF4-FFF2-40B4-BE49-F238E27FC236}">
                <a16:creationId xmlns:a16="http://schemas.microsoft.com/office/drawing/2014/main" id="{5A544889-E21A-4B97-1F80-C42197EDFA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188913"/>
            <a:ext cx="7126287" cy="1306512"/>
          </a:xfrm>
        </p:spPr>
        <p:txBody>
          <a:bodyPr/>
          <a:lstStyle/>
          <a:p>
            <a:r>
              <a:rPr lang="ru-RU" altLang="ru-RU" sz="4000"/>
              <a:t>Системы массового обслуживания</a:t>
            </a:r>
          </a:p>
        </p:txBody>
      </p:sp>
      <p:sp>
        <p:nvSpPr>
          <p:cNvPr id="24579" name="Содержимое 2">
            <a:extLst>
              <a:ext uri="{FF2B5EF4-FFF2-40B4-BE49-F238E27FC236}">
                <a16:creationId xmlns:a16="http://schemas.microsoft.com/office/drawing/2014/main" id="{ECF8E162-D729-6ADC-3347-91AB46AEFE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412875"/>
            <a:ext cx="7772400" cy="4611688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(или системы с очередями – </a:t>
            </a:r>
            <a:r>
              <a:rPr lang="en-US" altLang="ru-RU"/>
              <a:t>queuing systems)</a:t>
            </a:r>
            <a:endParaRPr lang="ru-RU" altLang="ru-RU"/>
          </a:p>
          <a:p>
            <a:r>
              <a:rPr lang="ru-RU" altLang="ru-RU"/>
              <a:t>Часто применяемые на практике модели</a:t>
            </a:r>
          </a:p>
          <a:p>
            <a:r>
              <a:rPr lang="ru-RU" altLang="ru-RU"/>
              <a:t>Аналитическое и имитационное моделирование</a:t>
            </a:r>
          </a:p>
          <a:p>
            <a:pPr>
              <a:buFontTx/>
              <a:buNone/>
            </a:pPr>
            <a:endParaRPr lang="en-US" altLang="ru-RU"/>
          </a:p>
          <a:p>
            <a:pPr>
              <a:buFontTx/>
              <a:buNone/>
            </a:pPr>
            <a:endParaRPr lang="en-US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</p:txBody>
      </p:sp>
      <p:sp>
        <p:nvSpPr>
          <p:cNvPr id="24580" name="Номер слайда 3">
            <a:extLst>
              <a:ext uri="{FF2B5EF4-FFF2-40B4-BE49-F238E27FC236}">
                <a16:creationId xmlns:a16="http://schemas.microsoft.com/office/drawing/2014/main" id="{E46D35DB-9F84-50BA-3227-51CA26F7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FD1E4BC-8095-41A2-BACE-416480CA92DC}" type="slidenum">
              <a:rPr lang="ru-RU" altLang="ru-RU" sz="1400" b="0"/>
              <a:pPr/>
              <a:t>26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>
            <a:extLst>
              <a:ext uri="{FF2B5EF4-FFF2-40B4-BE49-F238E27FC236}">
                <a16:creationId xmlns:a16="http://schemas.microsoft.com/office/drawing/2014/main" id="{19E23B89-6FF9-B713-797F-EB6903A5AF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Система с очередями</a:t>
            </a:r>
            <a:r>
              <a:rPr lang="en-US" altLang="ru-RU" sz="3600"/>
              <a:t>: </a:t>
            </a:r>
            <a:r>
              <a:rPr lang="ru-RU" altLang="ru-RU" sz="3600"/>
              <a:t>основные элементы</a:t>
            </a:r>
          </a:p>
        </p:txBody>
      </p:sp>
      <p:sp>
        <p:nvSpPr>
          <p:cNvPr id="25603" name="Содержимое 2">
            <a:extLst>
              <a:ext uri="{FF2B5EF4-FFF2-40B4-BE49-F238E27FC236}">
                <a16:creationId xmlns:a16="http://schemas.microsoft.com/office/drawing/2014/main" id="{862455A4-6837-6603-1AE6-325E7A9FF9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Входящий поток заявок</a:t>
            </a:r>
            <a:endParaRPr lang="en-US" altLang="ru-RU"/>
          </a:p>
          <a:p>
            <a:r>
              <a:rPr lang="ru-RU" altLang="ru-RU"/>
              <a:t>Прибор(ы) обслуживания</a:t>
            </a:r>
            <a:r>
              <a:rPr lang="en-US" altLang="ru-RU"/>
              <a:t>; </a:t>
            </a:r>
            <a:r>
              <a:rPr lang="ru-RU" altLang="ru-RU"/>
              <a:t>время обслуживания</a:t>
            </a:r>
          </a:p>
          <a:p>
            <a:r>
              <a:rPr lang="ru-RU" altLang="ru-RU"/>
              <a:t>Очередь заявок</a:t>
            </a:r>
            <a:r>
              <a:rPr lang="en-US" altLang="ru-RU"/>
              <a:t>;</a:t>
            </a:r>
            <a:r>
              <a:rPr lang="ru-RU" altLang="ru-RU"/>
              <a:t> длина</a:t>
            </a:r>
            <a:r>
              <a:rPr lang="en-US" altLang="ru-RU"/>
              <a:t>;</a:t>
            </a:r>
            <a:r>
              <a:rPr lang="ru-RU" altLang="ru-RU"/>
              <a:t> дисциплина обслуживания</a:t>
            </a:r>
          </a:p>
          <a:p>
            <a:pPr>
              <a:buFontTx/>
              <a:buNone/>
            </a:pPr>
            <a:r>
              <a:rPr lang="en-US" altLang="ru-RU"/>
              <a:t>A|B|s|q</a:t>
            </a:r>
            <a:r>
              <a:rPr lang="ru-RU" altLang="ru-RU"/>
              <a:t> (пример</a:t>
            </a:r>
            <a:r>
              <a:rPr lang="en-US" altLang="ru-RU"/>
              <a:t>: M|M|1|∞)</a:t>
            </a:r>
          </a:p>
          <a:p>
            <a:r>
              <a:rPr lang="en-US" altLang="ru-RU" sz="2400"/>
              <a:t>A – </a:t>
            </a:r>
            <a:r>
              <a:rPr lang="ru-RU" altLang="ru-RU" sz="2400"/>
              <a:t>закон распределения вх. заявок</a:t>
            </a:r>
          </a:p>
          <a:p>
            <a:r>
              <a:rPr lang="en-US" altLang="ru-RU" sz="2400"/>
              <a:t>B – </a:t>
            </a:r>
            <a:r>
              <a:rPr lang="ru-RU" altLang="ru-RU" sz="2400"/>
              <a:t>закон распред. времени обслуживания</a:t>
            </a:r>
          </a:p>
          <a:p>
            <a:r>
              <a:rPr lang="en-US" altLang="ru-RU" sz="2400"/>
              <a:t>s – </a:t>
            </a:r>
            <a:r>
              <a:rPr lang="ru-RU" altLang="ru-RU" sz="2400"/>
              <a:t>число обслуживающих приборов</a:t>
            </a:r>
          </a:p>
          <a:p>
            <a:r>
              <a:rPr lang="en-US" altLang="ru-RU" sz="2400"/>
              <a:t>q – </a:t>
            </a:r>
            <a:r>
              <a:rPr lang="ru-RU" altLang="ru-RU" sz="2400"/>
              <a:t>максимальная длина очереди</a:t>
            </a:r>
          </a:p>
          <a:p>
            <a:endParaRPr lang="ru-RU" altLang="ru-RU"/>
          </a:p>
          <a:p>
            <a:pPr>
              <a:buFontTx/>
              <a:buNone/>
            </a:pPr>
            <a:endParaRPr lang="ru-RU" altLang="ru-RU"/>
          </a:p>
        </p:txBody>
      </p:sp>
      <p:sp>
        <p:nvSpPr>
          <p:cNvPr id="25604" name="Номер слайда 3">
            <a:extLst>
              <a:ext uri="{FF2B5EF4-FFF2-40B4-BE49-F238E27FC236}">
                <a16:creationId xmlns:a16="http://schemas.microsoft.com/office/drawing/2014/main" id="{224D7E7B-7015-EB34-D92D-CA7F3452C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A0ECA667-31FA-4C7E-89EB-69F146D65292}" type="slidenum">
              <a:rPr lang="ru-RU" altLang="ru-RU" sz="1400" b="0"/>
              <a:pPr/>
              <a:t>27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>
            <a:extLst>
              <a:ext uri="{FF2B5EF4-FFF2-40B4-BE49-F238E27FC236}">
                <a16:creationId xmlns:a16="http://schemas.microsoft.com/office/drawing/2014/main" id="{3744018A-D314-4BD0-C72F-FD40F6A902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322263"/>
            <a:ext cx="7126287" cy="1235075"/>
          </a:xfrm>
        </p:spPr>
        <p:txBody>
          <a:bodyPr/>
          <a:lstStyle/>
          <a:p>
            <a:r>
              <a:rPr lang="ru-RU" altLang="ru-RU" sz="3600"/>
              <a:t>Характеристики производительности</a:t>
            </a:r>
          </a:p>
        </p:txBody>
      </p:sp>
      <p:sp>
        <p:nvSpPr>
          <p:cNvPr id="26627" name="Содержимое 2">
            <a:extLst>
              <a:ext uri="{FF2B5EF4-FFF2-40B4-BE49-F238E27FC236}">
                <a16:creationId xmlns:a16="http://schemas.microsoft.com/office/drawing/2014/main" id="{559F38E6-325A-3B4F-7542-4FC3F7F1A2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Средняя длина очереди</a:t>
            </a:r>
            <a:endParaRPr lang="en-US" altLang="ru-RU"/>
          </a:p>
          <a:p>
            <a:r>
              <a:rPr lang="ru-RU" altLang="ru-RU"/>
              <a:t>Среднее время пребывания заявки в системе (или в очереди)</a:t>
            </a:r>
          </a:p>
          <a:p>
            <a:r>
              <a:rPr lang="ru-RU" altLang="ru-RU"/>
              <a:t>Характеристики выходного потока (обслуженных заявок или отказов в обслуживании)</a:t>
            </a:r>
          </a:p>
          <a:p>
            <a:endParaRPr lang="ru-RU" altLang="ru-RU"/>
          </a:p>
          <a:p>
            <a:endParaRPr lang="ru-RU" altLang="ru-RU"/>
          </a:p>
        </p:txBody>
      </p:sp>
      <p:sp>
        <p:nvSpPr>
          <p:cNvPr id="26628" name="Номер слайда 3">
            <a:extLst>
              <a:ext uri="{FF2B5EF4-FFF2-40B4-BE49-F238E27FC236}">
                <a16:creationId xmlns:a16="http://schemas.microsoft.com/office/drawing/2014/main" id="{415C6BC7-25B3-2AA8-C936-F0177551F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0CD6FEB-C566-4DB2-B3E1-E88AB90D9A4F}" type="slidenum">
              <a:rPr lang="ru-RU" altLang="ru-RU" sz="1400" b="0"/>
              <a:pPr/>
              <a:t>28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>
            <a:extLst>
              <a:ext uri="{FF2B5EF4-FFF2-40B4-BE49-F238E27FC236}">
                <a16:creationId xmlns:a16="http://schemas.microsoft.com/office/drawing/2014/main" id="{D883E23D-60BB-F6B5-A2C1-5895B09205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Входящий поток</a:t>
            </a:r>
          </a:p>
        </p:txBody>
      </p:sp>
      <p:sp>
        <p:nvSpPr>
          <p:cNvPr id="27651" name="Содержимое 2">
            <a:extLst>
              <a:ext uri="{FF2B5EF4-FFF2-40B4-BE49-F238E27FC236}">
                <a16:creationId xmlns:a16="http://schemas.microsoft.com/office/drawing/2014/main" id="{B4828930-0F1A-D19B-8EED-6A3B88AE02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/>
              <a:t>Z</a:t>
            </a:r>
            <a:r>
              <a:rPr lang="en-US" altLang="ru-RU" baseline="-25000"/>
              <a:t>k</a:t>
            </a:r>
            <a:r>
              <a:rPr lang="en-US" altLang="ru-RU"/>
              <a:t> – </a:t>
            </a:r>
            <a:r>
              <a:rPr lang="ru-RU" altLang="ru-RU"/>
              <a:t>интервал между событиями (заявками)</a:t>
            </a:r>
          </a:p>
          <a:p>
            <a:r>
              <a:rPr lang="en-US" altLang="ru-RU"/>
              <a:t>λ(t) – </a:t>
            </a:r>
            <a:r>
              <a:rPr lang="ru-RU" altLang="ru-RU"/>
              <a:t>количество событий к моменту </a:t>
            </a:r>
            <a:r>
              <a:rPr lang="en-US" altLang="ru-RU"/>
              <a:t>t</a:t>
            </a:r>
          </a:p>
          <a:p>
            <a:endParaRPr lang="en-US" altLang="ru-RU"/>
          </a:p>
        </p:txBody>
      </p:sp>
      <p:sp>
        <p:nvSpPr>
          <p:cNvPr id="27652" name="Номер слайда 3">
            <a:extLst>
              <a:ext uri="{FF2B5EF4-FFF2-40B4-BE49-F238E27FC236}">
                <a16:creationId xmlns:a16="http://schemas.microsoft.com/office/drawing/2014/main" id="{108AA0A5-F714-5225-3BED-7353B08E7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B675341-147C-4FB5-B675-73F42A087B79}" type="slidenum">
              <a:rPr lang="ru-RU" altLang="ru-RU" sz="1400" b="0"/>
              <a:pPr/>
              <a:t>29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7F7BF259-4578-C696-451F-83213191A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/>
              <a:t>Ещё раз об оценке числа испытаний</a:t>
            </a:r>
            <a:r>
              <a:rPr lang="en-US" altLang="ru-RU" sz="2800" dirty="0"/>
              <a:t> (2)</a:t>
            </a:r>
            <a:endParaRPr lang="ru-RU" alt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Содержимое 2">
                <a:extLst>
                  <a:ext uri="{FF2B5EF4-FFF2-40B4-BE49-F238E27FC236}">
                    <a16:creationId xmlns:a16="http://schemas.microsoft.com/office/drawing/2014/main" id="{728D1740-722F-1CF0-C726-F51821AEA3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55650" y="1341438"/>
                <a:ext cx="7772400" cy="5040312"/>
              </a:xfrm>
            </p:spPr>
            <p:txBody>
              <a:bodyPr/>
              <a:lstStyle/>
              <a:p>
                <a:pPr>
                  <a:defRPr/>
                </a:pPr>
                <a:endParaRPr lang="ru-RU" sz="2000" dirty="0"/>
              </a:p>
              <a:p>
                <a:pPr lvl="1">
                  <a:defRPr/>
                </a:pPr>
                <a:r>
                  <a:rPr lang="ru-RU" sz="1600" dirty="0"/>
                  <a:t> Если распределение выборочного среднего неизвестно, используем неравенство Чебышёва.</a:t>
                </a:r>
              </a:p>
              <a:p>
                <a:pPr marL="0" indent="0">
                  <a:buNone/>
                  <a:defRPr/>
                </a:pPr>
                <a:endParaRPr lang="ru-RU" sz="2000" dirty="0"/>
              </a:p>
              <a:p>
                <a:pPr marL="0" indent="0">
                  <a:buNone/>
                  <a:defRPr/>
                </a:pPr>
                <a:r>
                  <a:rPr lang="ru-RU" sz="2000" dirty="0"/>
                  <a:t>Как оценить </a:t>
                </a:r>
                <a:r>
                  <a:rPr lang="en-US" sz="2000" dirty="0"/>
                  <a:t>Var(N)? </a:t>
                </a:r>
                <a:r>
                  <a:rPr lang="ru-RU" sz="2000" dirty="0"/>
                  <a:t>Пусть </a:t>
                </a:r>
                <a:r>
                  <a:rPr lang="en-US" sz="2000" dirty="0" err="1"/>
                  <a:t>u</a:t>
                </a:r>
                <a:r>
                  <a:rPr lang="en-US" sz="2000" baseline="-25000" dirty="0" err="1"/>
                  <a:t>i</a:t>
                </a:r>
                <a:r>
                  <a:rPr lang="en-US" sz="2000" dirty="0"/>
                  <a:t> – </a:t>
                </a:r>
                <a:r>
                  <a:rPr lang="ru-RU" sz="2000" dirty="0"/>
                  <a:t>отдельные измерения</a:t>
                </a:r>
                <a:endParaRPr lang="en-US" sz="2000" dirty="0"/>
              </a:p>
              <a:p>
                <a:pPr marL="0" indent="0">
                  <a:buNone/>
                  <a:defRPr/>
                </a:pPr>
                <a:r>
                  <a:rPr lang="en-US" sz="2000" dirty="0"/>
                  <a:t> Var(N)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2000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𝑉𝑎𝑟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en-US" sz="2000" b="0" i="1" baseline="-2500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ru-RU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ru-RU" sz="20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𝐶𝑜𝑣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𝑈𝑖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𝑈𝑗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nary>
                      </m:e>
                    </m:nary>
                  </m:oMath>
                </a14:m>
                <a:endParaRPr lang="en-US" sz="2000" dirty="0"/>
              </a:p>
              <a:p>
                <a:pPr marL="0" indent="0">
                  <a:buNone/>
                  <a:defRPr/>
                </a:pPr>
                <a:endParaRPr lang="ru-RU" sz="2000" dirty="0"/>
              </a:p>
              <a:p>
                <a:pPr marL="457200" indent="-457200">
                  <a:buAutoNum type="arabicParenR"/>
                  <a:defRPr/>
                </a:pPr>
                <a:r>
                  <a:rPr lang="ru-RU" sz="2000" dirty="0"/>
                  <a:t>независимые копии </a:t>
                </a:r>
              </a:p>
              <a:p>
                <a:pPr marL="0" indent="0">
                  <a:buNone/>
                  <a:defRPr/>
                </a:pPr>
                <a:r>
                  <a:rPr lang="en-US" sz="2000" dirty="0"/>
                  <a:t>h </a:t>
                </a:r>
                <a:r>
                  <a:rPr lang="ru-RU" sz="2000" dirty="0"/>
                  <a:t>независимых опытов по </a:t>
                </a:r>
                <a:r>
                  <a:rPr lang="en-US" sz="2000" dirty="0"/>
                  <a:t>q </a:t>
                </a:r>
                <a:r>
                  <a:rPr lang="ru-RU" sz="2000" dirty="0"/>
                  <a:t>выборок (</a:t>
                </a:r>
                <a:r>
                  <a:rPr lang="en-US" sz="2000" dirty="0"/>
                  <a:t>N = </a:t>
                </a:r>
                <a:r>
                  <a:rPr lang="en-US" sz="2000" dirty="0" err="1"/>
                  <a:t>hq</a:t>
                </a:r>
                <a:r>
                  <a:rPr lang="en-US" sz="2000" dirty="0"/>
                  <a:t>)</a:t>
                </a:r>
              </a:p>
              <a:p>
                <a:pPr marL="0" indent="0">
                  <a:buNone/>
                  <a:defRPr/>
                </a:pPr>
                <a:r>
                  <a:rPr lang="en-US" sz="2000" dirty="0"/>
                  <a:t>2) </a:t>
                </a:r>
                <a:r>
                  <a:rPr lang="ru-RU" sz="2000" dirty="0" err="1"/>
                  <a:t>подвыборки</a:t>
                </a:r>
                <a:r>
                  <a:rPr lang="en-US" sz="2000" dirty="0"/>
                  <a:t>:</a:t>
                </a:r>
                <a:r>
                  <a:rPr lang="ru-RU" sz="2000" dirty="0"/>
                  <a:t> </a:t>
                </a:r>
                <a:r>
                  <a:rPr lang="en-US" sz="2000" dirty="0"/>
                  <a:t>h </a:t>
                </a:r>
                <a:r>
                  <a:rPr lang="ru-RU" sz="2000" dirty="0" err="1"/>
                  <a:t>подвыборок</a:t>
                </a:r>
                <a:r>
                  <a:rPr lang="ru-RU" sz="2000" dirty="0"/>
                  <a:t> длины </a:t>
                </a:r>
                <a:r>
                  <a:rPr lang="en-US" sz="2000" dirty="0"/>
                  <a:t>q</a:t>
                </a:r>
                <a:endParaRPr lang="ru-RU" sz="2000" dirty="0"/>
              </a:p>
            </p:txBody>
          </p:sp>
        </mc:Choice>
        <mc:Fallback>
          <p:sp>
            <p:nvSpPr>
              <p:cNvPr id="3" name="Содержимое 2">
                <a:extLst>
                  <a:ext uri="{FF2B5EF4-FFF2-40B4-BE49-F238E27FC236}">
                    <a16:creationId xmlns:a16="http://schemas.microsoft.com/office/drawing/2014/main" id="{728D1740-722F-1CF0-C726-F51821AEA3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650" y="1341438"/>
                <a:ext cx="7772400" cy="5040312"/>
              </a:xfrm>
              <a:blipFill>
                <a:blip r:embed="rId3"/>
                <a:stretch>
                  <a:fillRect l="-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00" name="Номер слайда 3">
            <a:extLst>
              <a:ext uri="{FF2B5EF4-FFF2-40B4-BE49-F238E27FC236}">
                <a16:creationId xmlns:a16="http://schemas.microsoft.com/office/drawing/2014/main" id="{5F661959-1ED0-2A76-D844-5D6F809D5E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42ED6E7-F914-43C7-93A1-3080E7A05DAB}" type="slidenum">
              <a:rPr lang="ru-RU" altLang="ru-RU" sz="1400" b="0"/>
              <a:pPr/>
              <a:t>3</a:t>
            </a:fld>
            <a:endParaRPr lang="ru-RU" altLang="ru-RU" sz="1400" b="0"/>
          </a:p>
        </p:txBody>
      </p:sp>
    </p:spTree>
    <p:extLst>
      <p:ext uri="{BB962C8B-B14F-4D97-AF65-F5344CB8AC3E}">
        <p14:creationId xmlns:p14="http://schemas.microsoft.com/office/powerpoint/2010/main" val="35462472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>
            <a:extLst>
              <a:ext uri="{FF2B5EF4-FFF2-40B4-BE49-F238E27FC236}">
                <a16:creationId xmlns:a16="http://schemas.microsoft.com/office/drawing/2014/main" id="{9BE178A5-D35F-2AB4-D75C-8299CC7D8C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476250"/>
            <a:ext cx="7126287" cy="936625"/>
          </a:xfrm>
        </p:spPr>
        <p:txBody>
          <a:bodyPr/>
          <a:lstStyle/>
          <a:p>
            <a:r>
              <a:rPr lang="ru-RU" altLang="ru-RU" sz="3200" dirty="0"/>
              <a:t>Формула Литтла</a:t>
            </a:r>
            <a:br>
              <a:rPr lang="ru-RU" altLang="ru-RU" sz="3200" dirty="0"/>
            </a:br>
            <a:r>
              <a:rPr lang="ru-RU" altLang="ru-RU" sz="3200" dirty="0"/>
              <a:t>(связь между х-</a:t>
            </a:r>
            <a:r>
              <a:rPr lang="ru-RU" altLang="ru-RU" sz="3200" dirty="0" err="1"/>
              <a:t>ками</a:t>
            </a:r>
            <a:r>
              <a:rPr lang="ru-RU" altLang="ru-RU" sz="3200" dirty="0"/>
              <a:t> </a:t>
            </a:r>
            <a:r>
              <a:rPr lang="ru-RU" altLang="ru-RU" sz="3200" dirty="0" err="1"/>
              <a:t>произв-сти</a:t>
            </a:r>
            <a:r>
              <a:rPr lang="ru-RU" altLang="ru-RU" sz="3200" dirty="0"/>
              <a:t>)</a:t>
            </a:r>
          </a:p>
        </p:txBody>
      </p:sp>
      <p:sp>
        <p:nvSpPr>
          <p:cNvPr id="28675" name="Содержимое 2">
            <a:extLst>
              <a:ext uri="{FF2B5EF4-FFF2-40B4-BE49-F238E27FC236}">
                <a16:creationId xmlns:a16="http://schemas.microsoft.com/office/drawing/2014/main" id="{0604DD0D-79E9-CFE7-3D61-8197A89E7E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ru-RU" sz="2800" dirty="0"/>
              <a:t>L = </a:t>
            </a:r>
            <a:r>
              <a:rPr lang="en-US" altLang="ru-RU" sz="2800" dirty="0" err="1"/>
              <a:t>aV</a:t>
            </a:r>
            <a:endParaRPr lang="en-US" altLang="ru-RU" sz="2800" dirty="0"/>
          </a:p>
          <a:p>
            <a:pPr>
              <a:buFontTx/>
              <a:buNone/>
            </a:pPr>
            <a:r>
              <a:rPr lang="en-US" altLang="ru-RU" sz="2800" dirty="0"/>
              <a:t>L – </a:t>
            </a:r>
            <a:r>
              <a:rPr lang="ru-RU" altLang="ru-RU" sz="2800" dirty="0"/>
              <a:t>среднее число заявок в системе</a:t>
            </a:r>
          </a:p>
          <a:p>
            <a:pPr>
              <a:buFontTx/>
              <a:buNone/>
            </a:pPr>
            <a:r>
              <a:rPr lang="en-US" altLang="ru-RU" sz="2800" dirty="0"/>
              <a:t>a – </a:t>
            </a:r>
            <a:r>
              <a:rPr lang="ru-RU" altLang="ru-RU" sz="2800" dirty="0"/>
              <a:t>интенсивность поступления заявок</a:t>
            </a:r>
          </a:p>
          <a:p>
            <a:pPr>
              <a:buFontTx/>
              <a:buNone/>
            </a:pPr>
            <a:r>
              <a:rPr lang="en-US" altLang="ru-RU" sz="2800" dirty="0"/>
              <a:t>V – </a:t>
            </a:r>
            <a:r>
              <a:rPr lang="ru-RU" altLang="ru-RU" sz="2800" dirty="0"/>
              <a:t>среднее время пребывания заявки в системе</a:t>
            </a:r>
          </a:p>
          <a:p>
            <a:pPr algn="ctr">
              <a:buFontTx/>
              <a:buNone/>
            </a:pPr>
            <a:r>
              <a:rPr lang="en-US" altLang="ru-RU" sz="2800" dirty="0"/>
              <a:t>N = </a:t>
            </a:r>
            <a:r>
              <a:rPr lang="en-US" altLang="ru-RU" sz="2800" dirty="0" err="1"/>
              <a:t>aW</a:t>
            </a:r>
            <a:endParaRPr lang="en-US" altLang="ru-RU" sz="2800" dirty="0"/>
          </a:p>
          <a:p>
            <a:pPr>
              <a:buFontTx/>
              <a:buNone/>
            </a:pPr>
            <a:r>
              <a:rPr lang="en-US" altLang="ru-RU" sz="2800" dirty="0"/>
              <a:t>N – </a:t>
            </a:r>
            <a:r>
              <a:rPr lang="ru-RU" altLang="ru-RU" sz="2800" dirty="0"/>
              <a:t>средняя длина очереди</a:t>
            </a:r>
          </a:p>
          <a:p>
            <a:pPr>
              <a:buFontTx/>
              <a:buNone/>
            </a:pPr>
            <a:r>
              <a:rPr lang="en-US" altLang="ru-RU" sz="2800" dirty="0"/>
              <a:t>W – </a:t>
            </a:r>
            <a:r>
              <a:rPr lang="ru-RU" altLang="ru-RU" sz="2800" dirty="0"/>
              <a:t>среднее время пребывания в очереди</a:t>
            </a:r>
          </a:p>
        </p:txBody>
      </p:sp>
      <p:sp>
        <p:nvSpPr>
          <p:cNvPr id="28676" name="Номер слайда 3">
            <a:extLst>
              <a:ext uri="{FF2B5EF4-FFF2-40B4-BE49-F238E27FC236}">
                <a16:creationId xmlns:a16="http://schemas.microsoft.com/office/drawing/2014/main" id="{A138E21B-12F2-D40E-7194-F535B9F5C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4B8F0BB-12D0-4DB6-9B9B-997EE773C866}" type="slidenum">
              <a:rPr lang="ru-RU" altLang="ru-RU" sz="1400" b="0"/>
              <a:pPr/>
              <a:t>30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>
            <a:extLst>
              <a:ext uri="{FF2B5EF4-FFF2-40B4-BE49-F238E27FC236}">
                <a16:creationId xmlns:a16="http://schemas.microsoft.com/office/drawing/2014/main" id="{B8D59337-E786-2E75-EE6E-BC158A8E6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Входящий поток</a:t>
            </a:r>
            <a:r>
              <a:rPr lang="en-US" altLang="ru-RU" dirty="0"/>
              <a:t> </a:t>
            </a:r>
            <a:r>
              <a:rPr lang="ru-RU" altLang="ru-RU"/>
              <a:t>заявок</a:t>
            </a:r>
          </a:p>
        </p:txBody>
      </p:sp>
      <p:sp>
        <p:nvSpPr>
          <p:cNvPr id="30723" name="Содержимое 2">
            <a:extLst>
              <a:ext uri="{FF2B5EF4-FFF2-40B4-BE49-F238E27FC236}">
                <a16:creationId xmlns:a16="http://schemas.microsoft.com/office/drawing/2014/main" id="{F31F8A3A-473F-B2EE-7734-27E77E5886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/>
              <a:t>Z</a:t>
            </a:r>
            <a:r>
              <a:rPr lang="en-US" altLang="ru-RU" baseline="-25000"/>
              <a:t>k</a:t>
            </a:r>
            <a:r>
              <a:rPr lang="en-US" altLang="ru-RU"/>
              <a:t> – </a:t>
            </a:r>
            <a:r>
              <a:rPr lang="ru-RU" altLang="ru-RU"/>
              <a:t>интервал между событиями (заявками)</a:t>
            </a:r>
          </a:p>
          <a:p>
            <a:r>
              <a:rPr lang="en-US" altLang="ru-RU"/>
              <a:t>λ(t) – </a:t>
            </a:r>
            <a:r>
              <a:rPr lang="ru-RU" altLang="ru-RU"/>
              <a:t>количество событий к моменту </a:t>
            </a:r>
            <a:r>
              <a:rPr lang="en-US" altLang="ru-RU"/>
              <a:t>t</a:t>
            </a:r>
          </a:p>
          <a:p>
            <a:endParaRPr lang="en-US" altLang="ru-RU"/>
          </a:p>
        </p:txBody>
      </p:sp>
      <p:sp>
        <p:nvSpPr>
          <p:cNvPr id="30724" name="Номер слайда 3">
            <a:extLst>
              <a:ext uri="{FF2B5EF4-FFF2-40B4-BE49-F238E27FC236}">
                <a16:creationId xmlns:a16="http://schemas.microsoft.com/office/drawing/2014/main" id="{50A64935-AA3A-25C8-B2A4-500EC7FFDD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6FBE96C-86C6-43D8-B382-7548DC2052C1}" type="slidenum">
              <a:rPr lang="ru-RU" altLang="ru-RU" sz="1400" b="0"/>
              <a:pPr/>
              <a:t>31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>
            <a:extLst>
              <a:ext uri="{FF2B5EF4-FFF2-40B4-BE49-F238E27FC236}">
                <a16:creationId xmlns:a16="http://schemas.microsoft.com/office/drawing/2014/main" id="{B2981579-D310-8318-CAED-1462895D8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Пуассоновский поток</a:t>
            </a:r>
          </a:p>
        </p:txBody>
      </p:sp>
      <p:sp>
        <p:nvSpPr>
          <p:cNvPr id="31747" name="Содержимое 2">
            <a:extLst>
              <a:ext uri="{FF2B5EF4-FFF2-40B4-BE49-F238E27FC236}">
                <a16:creationId xmlns:a16="http://schemas.microsoft.com/office/drawing/2014/main" id="{1836828B-E7FE-66C8-7BB7-3062011685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088" y="1123950"/>
            <a:ext cx="7772400" cy="180022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Интервал времени между заявками</a:t>
            </a:r>
          </a:p>
          <a:p>
            <a:pPr>
              <a:buFontTx/>
              <a:buNone/>
            </a:pPr>
            <a:r>
              <a:rPr lang="en-US" altLang="ru-RU"/>
              <a:t>P(z&lt;t) = 1-exp(-at), </a:t>
            </a:r>
            <a:r>
              <a:rPr lang="ru-RU" altLang="ru-RU"/>
              <a:t>интервалы независимы</a:t>
            </a:r>
          </a:p>
          <a:p>
            <a:pPr>
              <a:buFontTx/>
              <a:buNone/>
            </a:pPr>
            <a:r>
              <a:rPr lang="en-US" altLang="ru-RU"/>
              <a:t>λ(a,t): </a:t>
            </a:r>
            <a:r>
              <a:rPr lang="ru-RU" altLang="ru-RU"/>
              <a:t>среднее </a:t>
            </a:r>
            <a:r>
              <a:rPr lang="en-US" altLang="ru-RU"/>
              <a:t>at</a:t>
            </a:r>
            <a:r>
              <a:rPr lang="ru-RU" altLang="ru-RU"/>
              <a:t> =</a:t>
            </a:r>
            <a:r>
              <a:rPr lang="en-US" altLang="ru-RU"/>
              <a:t>&gt; a –</a:t>
            </a:r>
            <a:endParaRPr lang="ru-RU" altLang="ru-RU"/>
          </a:p>
          <a:p>
            <a:pPr>
              <a:buFontTx/>
              <a:buNone/>
            </a:pPr>
            <a:endParaRPr lang="ru-RU" altLang="ru-RU"/>
          </a:p>
        </p:txBody>
      </p:sp>
      <p:sp>
        <p:nvSpPr>
          <p:cNvPr id="31748" name="Номер слайда 3">
            <a:extLst>
              <a:ext uri="{FF2B5EF4-FFF2-40B4-BE49-F238E27FC236}">
                <a16:creationId xmlns:a16="http://schemas.microsoft.com/office/drawing/2014/main" id="{FC765E6A-BA2A-E5A1-5F59-9FD8E90CC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432AFF08-A26F-43DB-BD54-52E97EF20C67}" type="slidenum">
              <a:rPr lang="ru-RU" altLang="ru-RU" sz="1400" b="0"/>
              <a:pPr/>
              <a:t>32</a:t>
            </a:fld>
            <a:endParaRPr lang="ru-RU" altLang="ru-RU" sz="1400" b="0"/>
          </a:p>
        </p:txBody>
      </p:sp>
      <p:pic>
        <p:nvPicPr>
          <p:cNvPr id="31749" name="Picture 3">
            <a:extLst>
              <a:ext uri="{FF2B5EF4-FFF2-40B4-BE49-F238E27FC236}">
                <a16:creationId xmlns:a16="http://schemas.microsoft.com/office/drawing/2014/main" id="{FBD213A9-3203-45D5-89E4-3E999E991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852738"/>
            <a:ext cx="446405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Box 6">
            <a:extLst>
              <a:ext uri="{FF2B5EF4-FFF2-40B4-BE49-F238E27FC236}">
                <a16:creationId xmlns:a16="http://schemas.microsoft.com/office/drawing/2014/main" id="{FC3590C0-B65B-EB80-7115-2B938833C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2852738"/>
            <a:ext cx="23764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0">
                <a:latin typeface="Tahoma" panose="020B0604030504040204" pitchFamily="34" charset="0"/>
                <a:cs typeface="Tahoma" panose="020B0604030504040204" pitchFamily="34" charset="0"/>
              </a:rPr>
              <a:t>распределение Пуассона</a:t>
            </a:r>
          </a:p>
        </p:txBody>
      </p:sp>
      <p:sp>
        <p:nvSpPr>
          <p:cNvPr id="31751" name="TextBox 7">
            <a:extLst>
              <a:ext uri="{FF2B5EF4-FFF2-40B4-BE49-F238E27FC236}">
                <a16:creationId xmlns:a16="http://schemas.microsoft.com/office/drawing/2014/main" id="{29C760F8-25F1-B55E-8054-21E99B1A4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860800"/>
            <a:ext cx="82089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λ(a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,t)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λ(a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,t)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 ~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 λ(a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1+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,t)</a:t>
            </a:r>
          </a:p>
          <a:p>
            <a:pPr eaLnBrk="1" hangingPunct="1"/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просеивание 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λ(a,t)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 с вероятностью 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z </a:t>
            </a:r>
            <a:r>
              <a:rPr lang="ru-RU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~</a:t>
            </a:r>
            <a:r>
              <a:rPr lang="en-US" altLang="ru-RU" sz="3200" b="0">
                <a:latin typeface="Tahoma" panose="020B0604030504040204" pitchFamily="34" charset="0"/>
                <a:cs typeface="Tahoma" panose="020B0604030504040204" pitchFamily="34" charset="0"/>
              </a:rPr>
              <a:t> λ(za,t)</a:t>
            </a:r>
            <a:endParaRPr lang="ru-RU" altLang="ru-RU" sz="3200" b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>
            <a:extLst>
              <a:ext uri="{FF2B5EF4-FFF2-40B4-BE49-F238E27FC236}">
                <a16:creationId xmlns:a16="http://schemas.microsoft.com/office/drawing/2014/main" id="{E557E799-0AF8-0996-F6DC-D27E827396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Система массового обслуживания </a:t>
            </a:r>
            <a:r>
              <a:rPr lang="en-US" altLang="ru-RU" sz="3200"/>
              <a:t>M|M|1</a:t>
            </a:r>
            <a:endParaRPr lang="ru-RU" altLang="ru-RU" sz="3200"/>
          </a:p>
        </p:txBody>
      </p:sp>
      <p:sp>
        <p:nvSpPr>
          <p:cNvPr id="32771" name="Содержимое 2">
            <a:extLst>
              <a:ext uri="{FF2B5EF4-FFF2-40B4-BE49-F238E27FC236}">
                <a16:creationId xmlns:a16="http://schemas.microsoft.com/office/drawing/2014/main" id="{06EF435E-FAFA-D3ED-50CB-12FF4C21A4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08063" y="1636713"/>
            <a:ext cx="7772400" cy="4611687"/>
          </a:xfrm>
        </p:spPr>
        <p:txBody>
          <a:bodyPr/>
          <a:lstStyle/>
          <a:p>
            <a:pPr>
              <a:buFontTx/>
              <a:buNone/>
            </a:pPr>
            <a:r>
              <a:rPr lang="el-GR" altLang="ru-RU"/>
              <a:t>ρ</a:t>
            </a:r>
            <a:r>
              <a:rPr lang="ru-RU" altLang="ru-RU"/>
              <a:t> = </a:t>
            </a:r>
            <a:r>
              <a:rPr lang="el-GR" altLang="ru-RU"/>
              <a:t>λ</a:t>
            </a:r>
            <a:r>
              <a:rPr lang="en-US" altLang="ru-RU"/>
              <a:t>/</a:t>
            </a:r>
            <a:r>
              <a:rPr lang="el-GR" altLang="ru-RU"/>
              <a:t>μ</a:t>
            </a:r>
            <a:endParaRPr lang="ru-RU" altLang="ru-RU"/>
          </a:p>
          <a:p>
            <a:pPr>
              <a:buFontTx/>
              <a:buNone/>
            </a:pPr>
            <a:r>
              <a:rPr lang="ru-RU" altLang="ru-RU"/>
              <a:t>Вероятность, что в системе </a:t>
            </a:r>
            <a:r>
              <a:rPr lang="en-US" altLang="ru-RU"/>
              <a:t>k </a:t>
            </a:r>
            <a:r>
              <a:rPr lang="ru-RU" altLang="ru-RU"/>
              <a:t>заявок</a:t>
            </a:r>
            <a:r>
              <a:rPr lang="en-US" altLang="ru-RU"/>
              <a:t>:</a:t>
            </a:r>
          </a:p>
          <a:p>
            <a:pPr>
              <a:buFontTx/>
              <a:buNone/>
            </a:pPr>
            <a:r>
              <a:rPr lang="en-US" altLang="ru-RU"/>
              <a:t>P(k) = (1-</a:t>
            </a:r>
            <a:r>
              <a:rPr lang="el-GR" altLang="ru-RU"/>
              <a:t> ρ</a:t>
            </a:r>
            <a:r>
              <a:rPr lang="en-US" altLang="ru-RU"/>
              <a:t>)</a:t>
            </a:r>
            <a:r>
              <a:rPr lang="el-GR" altLang="ru-RU"/>
              <a:t> ρ</a:t>
            </a:r>
            <a:r>
              <a:rPr lang="en-US" altLang="ru-RU" baseline="30000"/>
              <a:t>k</a:t>
            </a:r>
          </a:p>
          <a:p>
            <a:pPr>
              <a:buFontTx/>
              <a:buNone/>
            </a:pPr>
            <a:r>
              <a:rPr lang="ru-RU" altLang="ru-RU"/>
              <a:t>Среднее число заявок в системе</a:t>
            </a:r>
            <a:r>
              <a:rPr lang="en-US" altLang="ru-RU"/>
              <a:t>: </a:t>
            </a:r>
            <a:r>
              <a:rPr lang="el-GR" altLang="ru-RU"/>
              <a:t>ρ</a:t>
            </a:r>
            <a:r>
              <a:rPr lang="en-US" altLang="ru-RU"/>
              <a:t>/(1-</a:t>
            </a:r>
            <a:r>
              <a:rPr lang="el-GR" altLang="ru-RU"/>
              <a:t> ρ</a:t>
            </a:r>
            <a:r>
              <a:rPr lang="en-US" altLang="ru-RU"/>
              <a:t>)</a:t>
            </a:r>
          </a:p>
          <a:p>
            <a:pPr>
              <a:buFontTx/>
              <a:buNone/>
            </a:pPr>
            <a:r>
              <a:rPr lang="ru-RU" altLang="ru-RU"/>
              <a:t>Средняя длина очереди</a:t>
            </a:r>
            <a:r>
              <a:rPr lang="en-US" altLang="ru-RU"/>
              <a:t>: </a:t>
            </a:r>
            <a:r>
              <a:rPr lang="el-GR" altLang="ru-RU"/>
              <a:t>ρ</a:t>
            </a:r>
            <a:r>
              <a:rPr lang="en-US" altLang="ru-RU" baseline="30000"/>
              <a:t>2</a:t>
            </a:r>
            <a:r>
              <a:rPr lang="en-US" altLang="ru-RU"/>
              <a:t>/(1-</a:t>
            </a:r>
            <a:r>
              <a:rPr lang="el-GR" altLang="ru-RU"/>
              <a:t> ρ</a:t>
            </a:r>
            <a:r>
              <a:rPr lang="en-US" altLang="ru-RU"/>
              <a:t>)</a:t>
            </a:r>
          </a:p>
          <a:p>
            <a:pPr>
              <a:buFontTx/>
              <a:buNone/>
            </a:pPr>
            <a:r>
              <a:rPr lang="ru-RU" altLang="ru-RU"/>
              <a:t>Загрузка обслуживающего прибора </a:t>
            </a:r>
            <a:r>
              <a:rPr lang="el-GR" altLang="ru-RU"/>
              <a:t>ρ</a:t>
            </a:r>
            <a:endParaRPr lang="ru-RU" altLang="ru-RU"/>
          </a:p>
          <a:p>
            <a:pPr>
              <a:buFontTx/>
              <a:buNone/>
            </a:pPr>
            <a:endParaRPr lang="en-US" altLang="ru-RU"/>
          </a:p>
          <a:p>
            <a:pPr>
              <a:buFontTx/>
              <a:buNone/>
            </a:pPr>
            <a:endParaRPr lang="en-US" altLang="ru-RU"/>
          </a:p>
          <a:p>
            <a:pPr>
              <a:buFontTx/>
              <a:buNone/>
            </a:pPr>
            <a:r>
              <a:rPr lang="ru-RU" altLang="ru-RU"/>
              <a:t> </a:t>
            </a:r>
            <a:r>
              <a:rPr lang="en-US" altLang="ru-RU"/>
              <a:t> </a:t>
            </a:r>
            <a:endParaRPr lang="ru-RU" altLang="ru-RU"/>
          </a:p>
          <a:p>
            <a:endParaRPr lang="ru-RU" altLang="ru-RU"/>
          </a:p>
        </p:txBody>
      </p:sp>
      <p:sp>
        <p:nvSpPr>
          <p:cNvPr id="32772" name="Номер слайда 3">
            <a:extLst>
              <a:ext uri="{FF2B5EF4-FFF2-40B4-BE49-F238E27FC236}">
                <a16:creationId xmlns:a16="http://schemas.microsoft.com/office/drawing/2014/main" id="{16402A1E-FD5C-4751-F581-48BB8CAE1B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BA1AC64-B01B-4189-A67C-2ED3F20F34ED}" type="slidenum">
              <a:rPr lang="ru-RU" altLang="ru-RU" sz="1400" b="0"/>
              <a:pPr/>
              <a:t>33</a:t>
            </a:fld>
            <a:endParaRPr lang="ru-RU" altLang="ru-RU" sz="1400" b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>
            <a:extLst>
              <a:ext uri="{FF2B5EF4-FFF2-40B4-BE49-F238E27FC236}">
                <a16:creationId xmlns:a16="http://schemas.microsoft.com/office/drawing/2014/main" id="{D55F8479-4BA2-1842-378D-6265650DB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Литература</a:t>
            </a:r>
          </a:p>
        </p:txBody>
      </p:sp>
      <p:sp>
        <p:nvSpPr>
          <p:cNvPr id="41987" name="Объект 2">
            <a:extLst>
              <a:ext uri="{FF2B5EF4-FFF2-40B4-BE49-F238E27FC236}">
                <a16:creationId xmlns:a16="http://schemas.microsoft.com/office/drawing/2014/main" id="{E8C23A41-5590-D372-387A-64D6529CE7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/>
              <a:t>Калинина В.Н., Панкин В.Ф. Математическая статистика</a:t>
            </a:r>
            <a:r>
              <a:rPr lang="en-US" altLang="ru-RU"/>
              <a:t>.</a:t>
            </a:r>
            <a:r>
              <a:rPr lang="ru-RU" altLang="ru-RU"/>
              <a:t> М.: Дрофа, 2002 год. 340 с.</a:t>
            </a:r>
          </a:p>
          <a:p>
            <a:r>
              <a:rPr lang="ru-RU" altLang="ru-RU"/>
              <a:t>Гмурман В. Е. Теория вероятностей и математическая статистика. М.: Высшая школа, 2003. 479 с.</a:t>
            </a:r>
            <a:endParaRPr lang="en-US" altLang="ru-RU"/>
          </a:p>
          <a:p>
            <a:r>
              <a:rPr lang="ru-RU" altLang="ru-RU"/>
              <a:t>Аверилл М.Лоу, В. Дэвид Кельтон. Имитационное моделирование. 3-е издание. </a:t>
            </a:r>
            <a:r>
              <a:rPr lang="en-US" altLang="ru-RU"/>
              <a:t>// </a:t>
            </a:r>
            <a:r>
              <a:rPr lang="ru-RU" altLang="ru-RU"/>
              <a:t>СПб</a:t>
            </a:r>
            <a:r>
              <a:rPr lang="en-US" altLang="ru-RU"/>
              <a:t>:</a:t>
            </a:r>
            <a:r>
              <a:rPr lang="ru-RU" altLang="ru-RU"/>
              <a:t>Питер, 2004. – 847 с.</a:t>
            </a:r>
            <a:endParaRPr lang="en-US" altLang="ru-RU"/>
          </a:p>
          <a:p>
            <a:endParaRPr lang="en-US" altLang="ru-RU"/>
          </a:p>
          <a:p>
            <a:endParaRPr lang="ru-RU" alt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>
            <a:extLst>
              <a:ext uri="{FF2B5EF4-FFF2-40B4-BE49-F238E27FC236}">
                <a16:creationId xmlns:a16="http://schemas.microsoft.com/office/drawing/2014/main" id="{29A72709-564F-EAA7-2A18-305EDAB64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Литература</a:t>
            </a:r>
            <a:r>
              <a:rPr lang="en-US" altLang="ru-RU" dirty="0"/>
              <a:t> (2)</a:t>
            </a:r>
            <a:endParaRPr lang="ru-RU" altLang="ru-RU" dirty="0"/>
          </a:p>
        </p:txBody>
      </p:sp>
      <p:sp>
        <p:nvSpPr>
          <p:cNvPr id="43011" name="Объект 2">
            <a:extLst>
              <a:ext uri="{FF2B5EF4-FFF2-40B4-BE49-F238E27FC236}">
                <a16:creationId xmlns:a16="http://schemas.microsoft.com/office/drawing/2014/main" id="{C0209EBC-32EA-C022-60F3-7672139660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125538"/>
            <a:ext cx="7772400" cy="5327650"/>
          </a:xfrm>
        </p:spPr>
        <p:txBody>
          <a:bodyPr/>
          <a:lstStyle/>
          <a:p>
            <a:r>
              <a:rPr lang="en-US" altLang="ru-RU" sz="2400" dirty="0"/>
              <a:t>[</a:t>
            </a:r>
            <a:r>
              <a:rPr lang="ru-RU" altLang="ru-RU" sz="2400" dirty="0" err="1"/>
              <a:t>Гультяев</a:t>
            </a:r>
            <a:r>
              <a:rPr lang="en-US" altLang="ru-RU" sz="2400" dirty="0"/>
              <a:t>]</a:t>
            </a:r>
            <a:r>
              <a:rPr lang="ru-RU" altLang="ru-RU" sz="2400" dirty="0"/>
              <a:t>, п. 2.6</a:t>
            </a:r>
          </a:p>
          <a:p>
            <a:r>
              <a:rPr lang="ru-RU" altLang="ru-RU" sz="2400" dirty="0"/>
              <a:t>Компьютерное моделирование. Курс НОУ «</a:t>
            </a:r>
            <a:r>
              <a:rPr lang="ru-RU" altLang="ru-RU" sz="2400" dirty="0" err="1"/>
              <a:t>Интуит</a:t>
            </a:r>
            <a:r>
              <a:rPr lang="ru-RU" altLang="ru-RU" sz="2400" dirty="0"/>
              <a:t>» </a:t>
            </a:r>
            <a:r>
              <a:rPr lang="en-US" altLang="ru-RU" sz="2400" dirty="0"/>
              <a:t> https://www.intuit.ru/studies/courses/643/499/lecture/11357</a:t>
            </a:r>
          </a:p>
          <a:p>
            <a:pPr marL="0" indent="0">
              <a:buNone/>
            </a:pPr>
            <a:endParaRPr lang="en-US" altLang="ru-RU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>
            <a:extLst>
              <a:ext uri="{FF2B5EF4-FFF2-40B4-BE49-F238E27FC236}">
                <a16:creationId xmlns:a16="http://schemas.microsoft.com/office/drawing/2014/main" id="{7B043B3B-5F9E-4537-2BDE-B2B4DBB28A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2A34ACE5-7C09-4DB6-853B-C99495B4D0BF}" type="slidenum">
              <a:rPr lang="ru-RU" altLang="ru-RU" sz="1400" b="0"/>
              <a:pPr/>
              <a:t>36</a:t>
            </a:fld>
            <a:endParaRPr lang="ru-RU" altLang="ru-RU" sz="1400" b="0"/>
          </a:p>
        </p:txBody>
      </p:sp>
      <p:sp>
        <p:nvSpPr>
          <p:cNvPr id="44035" name="Номер слайда 5">
            <a:extLst>
              <a:ext uri="{FF2B5EF4-FFF2-40B4-BE49-F238E27FC236}">
                <a16:creationId xmlns:a16="http://schemas.microsoft.com/office/drawing/2014/main" id="{80A06C6C-9B5D-B733-F77A-64463646BAF2}"/>
              </a:ext>
            </a:extLst>
          </p:cNvPr>
          <p:cNvSpPr txBox="1">
            <a:spLocks noGrp="1"/>
          </p:cNvSpPr>
          <p:nvPr/>
        </p:nvSpPr>
        <p:spPr bwMode="auto">
          <a:xfrm>
            <a:off x="7235825" y="6248400"/>
            <a:ext cx="1222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1CC3910F-B8DB-4D09-805B-A35CD7BA0F55}" type="slidenum">
              <a:rPr lang="ru-RU" altLang="ru-RU" sz="1400" b="0"/>
              <a:pPr algn="r" eaLnBrk="1" hangingPunct="1"/>
              <a:t>36</a:t>
            </a:fld>
            <a:endParaRPr lang="ru-RU" altLang="ru-RU" sz="1400" b="0"/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0D13E832-5AC2-CCE6-E55A-C5EB6251CE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667000"/>
            <a:ext cx="7126288" cy="803275"/>
          </a:xfrm>
        </p:spPr>
        <p:txBody>
          <a:bodyPr/>
          <a:lstStyle/>
          <a:p>
            <a:pPr eaLnBrk="1" hangingPunct="1"/>
            <a:r>
              <a:rPr lang="ru-RU" altLang="ru-RU"/>
              <a:t>Спасибо за внимание!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47E4DA-6D3E-4198-C212-3381D6449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Обобщённый пуассоновский процесс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4E396D-2A69-2744-6B36-3009E8C20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196753"/>
            <a:ext cx="7772400" cy="64807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https://scask.ru/b_book_mp.php?id=69</a:t>
            </a:r>
            <a:endParaRPr lang="ru-RU" dirty="0"/>
          </a:p>
          <a:p>
            <a:pPr marL="0" indent="0">
              <a:buNone/>
            </a:pPr>
            <a:r>
              <a:rPr lang="ru-RU" sz="2400" dirty="0"/>
              <a:t>Попытка учесть одновременное прибытие пакетов</a:t>
            </a:r>
            <a:endParaRPr lang="en-US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9CD8C6C-4A27-260B-1FFA-853C75C8E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E4BE-4C08-4522-8F84-EE17D030601B}" type="slidenum">
              <a:rPr lang="ru-RU" altLang="ru-RU" smtClean="0"/>
              <a:pPr/>
              <a:t>4</a:t>
            </a:fld>
            <a:endParaRPr lang="ru-RU" alt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19EBC24-1E60-5BBD-E6F1-B60771AC98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2601094"/>
            <a:ext cx="9144000" cy="387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51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7E0181-9FAD-9BD5-F8FC-ADD7C5B15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Еще раз об оценке числа испытаний (3)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9DC763-9D19-1710-16C9-91C1BD38C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Пусть стоит задача определить </a:t>
            </a:r>
            <a:r>
              <a:rPr lang="en-US" sz="2800" dirty="0"/>
              <a:t>T (</a:t>
            </a:r>
            <a:r>
              <a:rPr lang="ru-RU" sz="2800" dirty="0"/>
              <a:t>или количество входящих пакетов </a:t>
            </a:r>
            <a:r>
              <a:rPr lang="en-US" sz="2800" dirty="0"/>
              <a:t>M</a:t>
            </a:r>
            <a:r>
              <a:rPr lang="ru-RU" sz="2800" dirty="0"/>
              <a:t>)</a:t>
            </a:r>
            <a:r>
              <a:rPr lang="en-US" sz="2800" dirty="0"/>
              <a:t>. </a:t>
            </a:r>
            <a:r>
              <a:rPr lang="ru-RU" sz="2800" dirty="0"/>
              <a:t> </a:t>
            </a:r>
            <a:r>
              <a:rPr lang="en-US" sz="2800" dirty="0"/>
              <a:t> </a:t>
            </a:r>
            <a:r>
              <a:rPr lang="ru-RU" sz="2800" dirty="0"/>
              <a:t> </a:t>
            </a:r>
          </a:p>
          <a:p>
            <a:endParaRPr lang="ru-RU" sz="2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60D6030-11AF-A2C6-B3E7-D27E190DF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0E4BE-4C08-4522-8F84-EE17D030601B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4234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>
            <a:extLst>
              <a:ext uri="{FF2B5EF4-FFF2-40B4-BE49-F238E27FC236}">
                <a16:creationId xmlns:a16="http://schemas.microsoft.com/office/drawing/2014/main" id="{9D9A6843-8EEF-186C-1DF9-382B9912F5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322263"/>
            <a:ext cx="7921625" cy="658812"/>
          </a:xfrm>
        </p:spPr>
        <p:txBody>
          <a:bodyPr/>
          <a:lstStyle/>
          <a:p>
            <a:r>
              <a:rPr lang="ru-RU" altLang="ru-RU" sz="3200"/>
              <a:t>Оценка параметров случайной величины</a:t>
            </a:r>
          </a:p>
        </p:txBody>
      </p:sp>
      <p:sp>
        <p:nvSpPr>
          <p:cNvPr id="5123" name="Номер слайда 3">
            <a:extLst>
              <a:ext uri="{FF2B5EF4-FFF2-40B4-BE49-F238E27FC236}">
                <a16:creationId xmlns:a16="http://schemas.microsoft.com/office/drawing/2014/main" id="{D283488B-0575-E709-A7E5-397922955D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121F3A26-5BD8-4E15-96A3-4A3840789F38}" type="slidenum">
              <a:rPr lang="ru-RU" altLang="ru-RU" sz="1400" b="0"/>
              <a:pPr/>
              <a:t>6</a:t>
            </a:fld>
            <a:endParaRPr lang="ru-RU" altLang="ru-RU" sz="1400" b="0"/>
          </a:p>
        </p:txBody>
      </p:sp>
      <p:pic>
        <p:nvPicPr>
          <p:cNvPr id="5124" name="Picture 2">
            <a:extLst>
              <a:ext uri="{FF2B5EF4-FFF2-40B4-BE49-F238E27FC236}">
                <a16:creationId xmlns:a16="http://schemas.microsoft.com/office/drawing/2014/main" id="{56229BC0-FB40-5EC7-CBDF-FE6D7F67E0F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84313" y="1917700"/>
            <a:ext cx="2439987" cy="1223963"/>
          </a:xfrm>
        </p:spPr>
      </p:pic>
      <p:pic>
        <p:nvPicPr>
          <p:cNvPr id="5125" name="Picture 3">
            <a:extLst>
              <a:ext uri="{FF2B5EF4-FFF2-40B4-BE49-F238E27FC236}">
                <a16:creationId xmlns:a16="http://schemas.microsoft.com/office/drawing/2014/main" id="{8A2DC050-218B-C4BE-42E2-9BD5A5A45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284538"/>
            <a:ext cx="251936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Box 8">
            <a:extLst>
              <a:ext uri="{FF2B5EF4-FFF2-40B4-BE49-F238E27FC236}">
                <a16:creationId xmlns:a16="http://schemas.microsoft.com/office/drawing/2014/main" id="{6127F3AA-4B9A-C15A-1C9F-DCFFD09FE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2114550"/>
            <a:ext cx="25209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0" dirty="0">
                <a:latin typeface="+mn-lt"/>
                <a:cs typeface="+mn-cs"/>
              </a:rPr>
              <a:t>оценка мат. ожидания</a:t>
            </a:r>
          </a:p>
        </p:txBody>
      </p:sp>
      <p:sp>
        <p:nvSpPr>
          <p:cNvPr id="18440" name="TextBox 9">
            <a:extLst>
              <a:ext uri="{FF2B5EF4-FFF2-40B4-BE49-F238E27FC236}">
                <a16:creationId xmlns:a16="http://schemas.microsoft.com/office/drawing/2014/main" id="{8C10798D-204D-6CC3-2411-B7AF66959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3573463"/>
            <a:ext cx="25193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0" dirty="0">
                <a:latin typeface="+mj-lt"/>
                <a:cs typeface="+mn-cs"/>
              </a:rPr>
              <a:t>оценка дисперсии</a:t>
            </a:r>
          </a:p>
        </p:txBody>
      </p:sp>
      <p:pic>
        <p:nvPicPr>
          <p:cNvPr id="5128" name="Picture 7">
            <a:extLst>
              <a:ext uri="{FF2B5EF4-FFF2-40B4-BE49-F238E27FC236}">
                <a16:creationId xmlns:a16="http://schemas.microsoft.com/office/drawing/2014/main" id="{46F84918-E6BD-FC3C-5E9C-EAD7EC7DA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5086350"/>
            <a:ext cx="26638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</p:pic>
      <p:sp>
        <p:nvSpPr>
          <p:cNvPr id="18443" name="TextBox 13">
            <a:extLst>
              <a:ext uri="{FF2B5EF4-FFF2-40B4-BE49-F238E27FC236}">
                <a16:creationId xmlns:a16="http://schemas.microsoft.com/office/drawing/2014/main" id="{5865C0BF-61C4-051D-85AB-66EE566B5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688" y="4710113"/>
            <a:ext cx="2517775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0" dirty="0">
                <a:latin typeface="+mn-lt"/>
                <a:cs typeface="+mn-cs"/>
              </a:rPr>
              <a:t>оценка дисперсии оценки мат. ожидания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711236-4A0F-4B63-4671-BE4D863B6331}"/>
              </a:ext>
            </a:extLst>
          </p:cNvPr>
          <p:cNvSpPr txBox="1"/>
          <p:nvPr/>
        </p:nvSpPr>
        <p:spPr>
          <a:xfrm>
            <a:off x="539750" y="1196975"/>
            <a:ext cx="799306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0" dirty="0">
                <a:latin typeface="+mn-lt"/>
                <a:cs typeface="Arial" charset="0"/>
              </a:rPr>
              <a:t>Определяем в экспериментах величину </a:t>
            </a:r>
            <a:r>
              <a:rPr lang="en-US" sz="2800" b="0" i="1" dirty="0">
                <a:latin typeface="+mn-lt"/>
                <a:cs typeface="Arial" charset="0"/>
              </a:rPr>
              <a:t>X</a:t>
            </a:r>
            <a:r>
              <a:rPr lang="en-US" sz="2800" b="0" dirty="0">
                <a:latin typeface="+mn-lt"/>
                <a:cs typeface="Arial" charset="0"/>
              </a:rPr>
              <a:t> </a:t>
            </a:r>
            <a:r>
              <a:rPr lang="en-US" sz="2800" b="0" i="1" dirty="0">
                <a:latin typeface="+mn-lt"/>
                <a:cs typeface="Arial" charset="0"/>
              </a:rPr>
              <a:t>n</a:t>
            </a:r>
            <a:r>
              <a:rPr lang="en-US" sz="2800" b="0" dirty="0">
                <a:latin typeface="+mn-lt"/>
                <a:cs typeface="Arial" charset="0"/>
              </a:rPr>
              <a:t> </a:t>
            </a:r>
            <a:r>
              <a:rPr lang="ru-RU" sz="2800" b="0" dirty="0">
                <a:latin typeface="+mn-lt"/>
                <a:cs typeface="Arial" charset="0"/>
              </a:rPr>
              <a:t>раз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CFBDB8D4-55DF-4DF4-C255-494CF5FCBE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0"/>
            <a:ext cx="7126287" cy="1484313"/>
          </a:xfrm>
        </p:spPr>
        <p:txBody>
          <a:bodyPr/>
          <a:lstStyle/>
          <a:p>
            <a:r>
              <a:rPr lang="ru-RU" altLang="ru-RU" sz="2800"/>
              <a:t>Сколько нужно экспериментов для оценки мат. ожидания с заданной точностью</a:t>
            </a:r>
            <a:r>
              <a:rPr lang="en-US" altLang="ru-RU" sz="2800"/>
              <a:t>?</a:t>
            </a:r>
            <a:endParaRPr lang="ru-RU" altLang="ru-RU" sz="2800"/>
          </a:p>
        </p:txBody>
      </p:sp>
      <p:sp>
        <p:nvSpPr>
          <p:cNvPr id="6147" name="Номер слайда 3">
            <a:extLst>
              <a:ext uri="{FF2B5EF4-FFF2-40B4-BE49-F238E27FC236}">
                <a16:creationId xmlns:a16="http://schemas.microsoft.com/office/drawing/2014/main" id="{82EEBC15-0728-EFB1-0C01-6DF82FF31C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4135711E-5622-4F29-9599-366CCE30E285}" type="slidenum">
              <a:rPr lang="ru-RU" altLang="ru-RU" sz="1400" b="0"/>
              <a:pPr/>
              <a:t>7</a:t>
            </a:fld>
            <a:endParaRPr lang="ru-RU" altLang="ru-RU" sz="1400" b="0"/>
          </a:p>
        </p:txBody>
      </p:sp>
      <p:sp>
        <p:nvSpPr>
          <p:cNvPr id="20485" name="TextBox 5">
            <a:extLst>
              <a:ext uri="{FF2B5EF4-FFF2-40B4-BE49-F238E27FC236}">
                <a16:creationId xmlns:a16="http://schemas.microsoft.com/office/drawing/2014/main" id="{0726ED13-637A-4EA1-37C5-369DE2F87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939" y="4437979"/>
            <a:ext cx="79216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0" dirty="0">
                <a:latin typeface="+mn-lt"/>
                <a:cs typeface="+mn-cs"/>
              </a:rPr>
              <a:t>Согласно центральной предельной теореме,</a:t>
            </a:r>
            <a:r>
              <a:rPr lang="en-US" sz="2800" b="0" dirty="0">
                <a:latin typeface="+mn-lt"/>
                <a:cs typeface="+mn-cs"/>
              </a:rPr>
              <a:t> </a:t>
            </a:r>
            <a:r>
              <a:rPr lang="ru-RU" sz="2800" b="0" dirty="0">
                <a:latin typeface="+mn-lt"/>
                <a:cs typeface="+mn-cs"/>
              </a:rPr>
              <a:t>оценка м.о. для </a:t>
            </a:r>
            <a:r>
              <a:rPr lang="en-US" sz="2800" b="0" dirty="0">
                <a:latin typeface="+mn-lt"/>
                <a:cs typeface="+mn-cs"/>
              </a:rPr>
              <a:t>n </a:t>
            </a:r>
            <a:r>
              <a:rPr lang="ru-RU" sz="2800" b="0" dirty="0">
                <a:latin typeface="+mn-lt"/>
                <a:cs typeface="+mn-cs"/>
              </a:rPr>
              <a:t>выборок сходится к величине с нормальным распределением, средним </a:t>
            </a:r>
            <a:r>
              <a:rPr lang="en-US" sz="2800" b="0" i="1" dirty="0">
                <a:latin typeface="+mn-lt"/>
                <a:cs typeface="+mn-cs"/>
              </a:rPr>
              <a:t>M[X]</a:t>
            </a:r>
            <a:r>
              <a:rPr lang="en-US" sz="2800" b="0" dirty="0">
                <a:latin typeface="+mn-lt"/>
                <a:cs typeface="+mn-cs"/>
              </a:rPr>
              <a:t>, </a:t>
            </a:r>
            <a:r>
              <a:rPr lang="ru-RU" sz="2800" b="0" dirty="0">
                <a:latin typeface="+mn-lt"/>
                <a:cs typeface="+mn-cs"/>
              </a:rPr>
              <a:t>дисперсией </a:t>
            </a:r>
            <a:r>
              <a:rPr lang="en-US" sz="2800" b="0" i="1" dirty="0">
                <a:latin typeface="+mn-lt"/>
                <a:cs typeface="+mn-cs"/>
              </a:rPr>
              <a:t>D[X]/n</a:t>
            </a:r>
            <a:r>
              <a:rPr lang="en-US" sz="2800" b="0" dirty="0">
                <a:latin typeface="+mn-lt"/>
                <a:cs typeface="+mn-cs"/>
              </a:rPr>
              <a:t>. </a:t>
            </a:r>
            <a:endParaRPr lang="ru-RU" sz="2800" dirty="0">
              <a:cs typeface="+mn-cs"/>
            </a:endParaRPr>
          </a:p>
        </p:txBody>
      </p:sp>
      <p:sp>
        <p:nvSpPr>
          <p:cNvPr id="20486" name="TextBox 6">
            <a:extLst>
              <a:ext uri="{FF2B5EF4-FFF2-40B4-BE49-F238E27FC236}">
                <a16:creationId xmlns:a16="http://schemas.microsoft.com/office/drawing/2014/main" id="{B2FE37F6-AE17-C71D-214A-20E3F456E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12875"/>
            <a:ext cx="82804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0" i="1" dirty="0">
                <a:latin typeface="+mn-lt"/>
                <a:cs typeface="+mn-cs"/>
              </a:rPr>
              <a:t>P(|X(n)-M[X]| &lt; </a:t>
            </a:r>
            <a:r>
              <a:rPr lang="ru-RU" sz="2800" b="0" i="1" dirty="0">
                <a:latin typeface="+mn-lt"/>
                <a:cs typeface="+mn-cs"/>
              </a:rPr>
              <a:t>ℇ</a:t>
            </a:r>
            <a:r>
              <a:rPr lang="en-US" sz="2800" b="0" i="1" dirty="0">
                <a:latin typeface="+mn-lt"/>
                <a:cs typeface="+mn-cs"/>
              </a:rPr>
              <a:t>)</a:t>
            </a:r>
            <a:r>
              <a:rPr lang="ru-RU" sz="2800" b="0" i="1" dirty="0">
                <a:latin typeface="+mn-lt"/>
                <a:cs typeface="+mn-cs"/>
              </a:rPr>
              <a:t> = </a:t>
            </a:r>
            <a:r>
              <a:rPr lang="ru-RU" sz="2800" b="0" i="1" dirty="0" err="1">
                <a:cs typeface="Arial" charset="0"/>
              </a:rPr>
              <a:t>γ</a:t>
            </a:r>
            <a:endParaRPr lang="en-US" sz="2800" b="0" i="1" dirty="0">
              <a:latin typeface="+mn-lt"/>
              <a:cs typeface="+mn-cs"/>
            </a:endParaRPr>
          </a:p>
          <a:p>
            <a:pPr eaLnBrk="1" hangingPunct="1">
              <a:defRPr/>
            </a:pPr>
            <a:r>
              <a:rPr lang="ru-RU" sz="2800" b="0" dirty="0">
                <a:latin typeface="+mn-lt"/>
                <a:cs typeface="+mn-cs"/>
              </a:rPr>
              <a:t>Доверительный интервал длиной </a:t>
            </a:r>
            <a:r>
              <a:rPr lang="en-US" sz="2800" b="0" i="1" dirty="0">
                <a:latin typeface="+mn-lt"/>
                <a:cs typeface="+mn-cs"/>
              </a:rPr>
              <a:t>2ε</a:t>
            </a:r>
            <a:r>
              <a:rPr lang="ru-RU" sz="2800" b="0" dirty="0">
                <a:latin typeface="+mn-lt"/>
                <a:cs typeface="+mn-cs"/>
              </a:rPr>
              <a:t>.</a:t>
            </a:r>
          </a:p>
          <a:p>
            <a:pPr eaLnBrk="1" hangingPunct="1">
              <a:defRPr/>
            </a:pPr>
            <a:r>
              <a:rPr lang="ru-RU" sz="2800" b="0" dirty="0" err="1">
                <a:cs typeface="Arial" charset="0"/>
              </a:rPr>
              <a:t>γ </a:t>
            </a:r>
            <a:r>
              <a:rPr lang="ru-RU" sz="2800" b="0" dirty="0">
                <a:cs typeface="Arial" charset="0"/>
              </a:rPr>
              <a:t>- </a:t>
            </a:r>
            <a:r>
              <a:rPr lang="ru-RU" sz="2800" b="0" dirty="0">
                <a:latin typeface="+mn-lt"/>
                <a:cs typeface="Arial" charset="0"/>
              </a:rPr>
              <a:t>доверительная вероятность</a:t>
            </a:r>
            <a:endParaRPr lang="ru-RU" sz="2800" b="0" dirty="0">
              <a:latin typeface="+mn-lt"/>
              <a:cs typeface="+mn-cs"/>
            </a:endParaRPr>
          </a:p>
          <a:p>
            <a:pPr eaLnBrk="1" hangingPunct="1">
              <a:defRPr/>
            </a:pPr>
            <a:r>
              <a:rPr lang="ru-RU" sz="2800" b="0" dirty="0">
                <a:latin typeface="+mn-lt"/>
                <a:cs typeface="+mn-cs"/>
              </a:rPr>
              <a:t>Задано </a:t>
            </a:r>
            <a:r>
              <a:rPr lang="el-GR" sz="2800" b="0" i="1" dirty="0">
                <a:cs typeface="Times New Roman" pitchFamily="18" charset="0"/>
              </a:rPr>
              <a:t>γ</a:t>
            </a:r>
            <a:r>
              <a:rPr lang="en-US" sz="2800" b="0" dirty="0">
                <a:latin typeface="+mn-lt"/>
                <a:cs typeface="+mn-cs"/>
              </a:rPr>
              <a:t>, </a:t>
            </a:r>
            <a:r>
              <a:rPr lang="en-US" sz="2800" b="0" i="1" dirty="0">
                <a:latin typeface="+mn-lt"/>
                <a:cs typeface="+mn-cs"/>
              </a:rPr>
              <a:t>ε.</a:t>
            </a:r>
            <a:r>
              <a:rPr lang="en-US" sz="2800" b="0" dirty="0">
                <a:latin typeface="+mn-lt"/>
                <a:cs typeface="+mn-cs"/>
              </a:rPr>
              <a:t> </a:t>
            </a:r>
            <a:r>
              <a:rPr lang="ru-RU" sz="2800" b="0" dirty="0">
                <a:latin typeface="+mn-lt"/>
                <a:cs typeface="+mn-cs"/>
              </a:rPr>
              <a:t>Надо найти </a:t>
            </a:r>
            <a:r>
              <a:rPr lang="en-US" sz="2800" b="0" i="1" dirty="0">
                <a:latin typeface="+mn-lt"/>
                <a:cs typeface="+mn-cs"/>
              </a:rPr>
              <a:t>n</a:t>
            </a:r>
            <a:endParaRPr lang="ru-RU" sz="2800" b="0" i="1" dirty="0">
              <a:latin typeface="+mn-lt"/>
              <a:cs typeface="+mn-cs"/>
            </a:endParaRPr>
          </a:p>
          <a:p>
            <a:pPr eaLnBrk="1" hangingPunct="1">
              <a:defRPr/>
            </a:pPr>
            <a:r>
              <a:rPr lang="el-GR" sz="2800" b="0" dirty="0">
                <a:cs typeface="Times New Roman" pitchFamily="18" charset="0"/>
              </a:rPr>
              <a:t>γ</a:t>
            </a:r>
            <a:r>
              <a:rPr lang="en-US" sz="2800" b="0" dirty="0">
                <a:cs typeface="Times New Roman" pitchFamily="18" charset="0"/>
              </a:rPr>
              <a:t> </a:t>
            </a:r>
            <a:r>
              <a:rPr lang="ru-RU" sz="2800" b="0" dirty="0">
                <a:cs typeface="Times New Roman" pitchFamily="18" charset="0"/>
              </a:rPr>
              <a:t>выбирается неформально, исходя из требований к достоверности результата </a:t>
            </a:r>
            <a:r>
              <a:rPr lang="en-US" sz="2800" b="0" dirty="0">
                <a:cs typeface="Times New Roman" pitchFamily="18" charset="0"/>
              </a:rPr>
              <a:t> 0,95; 0,99; </a:t>
            </a:r>
            <a:r>
              <a:rPr lang="ru-RU" sz="2800" b="0" dirty="0">
                <a:cs typeface="Times New Roman" pitchFamily="18" charset="0"/>
              </a:rPr>
              <a:t>0,9999</a:t>
            </a:r>
          </a:p>
          <a:p>
            <a:pPr eaLnBrk="1" hangingPunct="1">
              <a:defRPr/>
            </a:pPr>
            <a:r>
              <a:rPr lang="el-GR" sz="2800" b="0" dirty="0">
                <a:cs typeface="Times New Roman" pitchFamily="18" charset="0"/>
              </a:rPr>
              <a:t>γ</a:t>
            </a:r>
            <a:r>
              <a:rPr lang="ru-RU" sz="2800" b="0" dirty="0">
                <a:cs typeface="Times New Roman" pitchFamily="18" charset="0"/>
              </a:rPr>
              <a:t> = 1-</a:t>
            </a:r>
            <a:r>
              <a:rPr lang="ru-RU" sz="2800" b="0" dirty="0">
                <a:cs typeface="Times New Roman" pitchFamily="18" charset="0"/>
                <a:sym typeface="Symbol" panose="05050102010706020507" pitchFamily="18" charset="2"/>
              </a:rPr>
              <a:t></a:t>
            </a:r>
            <a:r>
              <a:rPr lang="en-US" sz="2800" b="0" dirty="0">
                <a:cs typeface="Times New Roman" pitchFamily="18" charset="0"/>
                <a:sym typeface="Symbol" panose="05050102010706020507" pitchFamily="18" charset="2"/>
              </a:rPr>
              <a:t>, </a:t>
            </a:r>
            <a:r>
              <a:rPr lang="ru-RU" sz="2800" b="0" dirty="0">
                <a:cs typeface="Times New Roman" pitchFamily="18" charset="0"/>
                <a:sym typeface="Symbol" panose="05050102010706020507" pitchFamily="18" charset="2"/>
              </a:rPr>
              <a:t></a:t>
            </a:r>
            <a:r>
              <a:rPr lang="en-US" sz="2800" b="0" dirty="0">
                <a:cs typeface="Times New Roman" pitchFamily="18" charset="0"/>
                <a:sym typeface="Symbol" panose="05050102010706020507" pitchFamily="18" charset="2"/>
              </a:rPr>
              <a:t> - </a:t>
            </a:r>
            <a:r>
              <a:rPr lang="ru-RU" sz="2800" b="0" dirty="0">
                <a:cs typeface="Times New Roman" pitchFamily="18" charset="0"/>
                <a:sym typeface="Symbol" panose="05050102010706020507" pitchFamily="18" charset="2"/>
              </a:rPr>
              <a:t>уровень значимости</a:t>
            </a:r>
            <a:r>
              <a:rPr lang="en-US" sz="2800" b="0" dirty="0">
                <a:cs typeface="Times New Roman" pitchFamily="18" charset="0"/>
                <a:sym typeface="Symbol" panose="05050102010706020507" pitchFamily="18" charset="2"/>
              </a:rPr>
              <a:t> </a:t>
            </a:r>
            <a:endParaRPr lang="ru-RU" sz="2800" b="0" dirty="0">
              <a:latin typeface="+mn-lt"/>
              <a:cs typeface="+mn-cs"/>
            </a:endParaRPr>
          </a:p>
          <a:p>
            <a:pPr eaLnBrk="1" hangingPunct="1">
              <a:defRPr/>
            </a:pPr>
            <a:endParaRPr lang="ru-RU" sz="3200" b="0" i="1" dirty="0">
              <a:latin typeface="+mn-lt"/>
              <a:cs typeface="+mn-cs"/>
            </a:endParaRPr>
          </a:p>
        </p:txBody>
      </p:sp>
      <p:cxnSp>
        <p:nvCxnSpPr>
          <p:cNvPr id="6150" name="Прямая соединительная линия 7">
            <a:extLst>
              <a:ext uri="{FF2B5EF4-FFF2-40B4-BE49-F238E27FC236}">
                <a16:creationId xmlns:a16="http://schemas.microsoft.com/office/drawing/2014/main" id="{F714D121-F184-18AA-EF82-FB4B08BE18A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2988" y="1557338"/>
            <a:ext cx="288925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>
            <a:extLst>
              <a:ext uri="{FF2B5EF4-FFF2-40B4-BE49-F238E27FC236}">
                <a16:creationId xmlns:a16="http://schemas.microsoft.com/office/drawing/2014/main" id="{779BC52A-A8CE-757A-4A59-0E5AD38BF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/>
              <a:t>Центральная предельная теорема</a:t>
            </a:r>
          </a:p>
        </p:txBody>
      </p:sp>
      <p:sp>
        <p:nvSpPr>
          <p:cNvPr id="7171" name="Номер слайда 3">
            <a:extLst>
              <a:ext uri="{FF2B5EF4-FFF2-40B4-BE49-F238E27FC236}">
                <a16:creationId xmlns:a16="http://schemas.microsoft.com/office/drawing/2014/main" id="{9426FB67-93D4-1C91-08C7-7DDD4C242D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AD75013-AE3C-471F-9D3E-FDBC27F2DC79}" type="slidenum">
              <a:rPr lang="ru-RU" altLang="ru-RU" sz="1400" b="0"/>
              <a:pPr/>
              <a:t>8</a:t>
            </a:fld>
            <a:endParaRPr lang="ru-RU" altLang="ru-RU" sz="1400" b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3B76E3-133B-A788-6690-B0DAF8B3F048}"/>
              </a:ext>
            </a:extLst>
          </p:cNvPr>
          <p:cNvSpPr txBox="1"/>
          <p:nvPr/>
        </p:nvSpPr>
        <p:spPr>
          <a:xfrm>
            <a:off x="107950" y="1108075"/>
            <a:ext cx="89281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https://mipt.ru/education/chair/mathematics/study/methods/%D0%A5%D0%A4_%D0%A6%D0%9F%D0%A2_%D0%A1%D0%B0%D0%BC%D0%BE%D1%80%D0%BE%D0%B2%D0%B0.pdf</a:t>
            </a:r>
            <a:endParaRPr lang="ru-RU" sz="2000" b="0" dirty="0">
              <a:latin typeface="+mn-lt"/>
            </a:endParaRPr>
          </a:p>
        </p:txBody>
      </p:sp>
      <p:pic>
        <p:nvPicPr>
          <p:cNvPr id="7173" name="Рисунок 8">
            <a:extLst>
              <a:ext uri="{FF2B5EF4-FFF2-40B4-BE49-F238E27FC236}">
                <a16:creationId xmlns:a16="http://schemas.microsoft.com/office/drawing/2014/main" id="{F91FBB1A-5ED7-6143-C83B-9C04A63CD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2" y="2124075"/>
            <a:ext cx="8929687" cy="337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470F654B-DE79-4F7E-8EFC-8CF15BFF02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Оценка числа выборок (2)</a:t>
            </a:r>
          </a:p>
        </p:txBody>
      </p:sp>
      <p:sp>
        <p:nvSpPr>
          <p:cNvPr id="8195" name="Содержимое 2">
            <a:extLst>
              <a:ext uri="{FF2B5EF4-FFF2-40B4-BE49-F238E27FC236}">
                <a16:creationId xmlns:a16="http://schemas.microsoft.com/office/drawing/2014/main" id="{9B4B8CAE-5131-2237-4926-CB96B62C8E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2708275"/>
            <a:ext cx="7772400" cy="345757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Надо</a:t>
            </a:r>
            <a:r>
              <a:rPr lang="en-US" altLang="ru-RU"/>
              <a:t>: </a:t>
            </a:r>
            <a:r>
              <a:rPr lang="en-US" altLang="ru-RU" i="1"/>
              <a:t>P(|a| &lt; </a:t>
            </a:r>
            <a:r>
              <a:rPr lang="el-GR" altLang="ru-RU" i="1">
                <a:cs typeface="Tahoma" panose="020B0604030504040204" pitchFamily="34" charset="0"/>
              </a:rPr>
              <a:t>ε</a:t>
            </a:r>
            <a:r>
              <a:rPr lang="en-US" altLang="ru-RU" i="1">
                <a:cs typeface="Tahoma" panose="020B0604030504040204" pitchFamily="34" charset="0"/>
              </a:rPr>
              <a:t>*sqrt(D[X]/n)</a:t>
            </a:r>
            <a:r>
              <a:rPr lang="en-US" altLang="ru-RU" i="1"/>
              <a:t>) </a:t>
            </a:r>
            <a:r>
              <a:rPr lang="en-US" altLang="ru-RU"/>
              <a:t>= </a:t>
            </a:r>
            <a:r>
              <a:rPr lang="el-GR" altLang="ru-RU" i="1">
                <a:cs typeface="Tahoma" panose="020B0604030504040204" pitchFamily="34" charset="0"/>
              </a:rPr>
              <a:t>γ</a:t>
            </a:r>
            <a:endParaRPr lang="en-US" altLang="ru-RU" i="1">
              <a:cs typeface="Tahoma" panose="020B0604030504040204" pitchFamily="34" charset="0"/>
            </a:endParaRPr>
          </a:p>
          <a:p>
            <a:pPr>
              <a:buFontTx/>
              <a:buNone/>
            </a:pPr>
            <a:r>
              <a:rPr lang="ru-RU" altLang="ru-RU"/>
              <a:t>Но</a:t>
            </a:r>
            <a:r>
              <a:rPr lang="en-US" altLang="ru-RU"/>
              <a:t>: </a:t>
            </a:r>
            <a:r>
              <a:rPr lang="en-US" altLang="ru-RU" i="1"/>
              <a:t>   P(|a|&lt;t) = 2</a:t>
            </a:r>
            <a:r>
              <a:rPr lang="ru-RU" altLang="ru-RU" i="1"/>
              <a:t>Ф(</a:t>
            </a:r>
            <a:r>
              <a:rPr lang="en-US" altLang="ru-RU" i="1"/>
              <a:t>t</a:t>
            </a:r>
            <a:r>
              <a:rPr lang="ru-RU" altLang="ru-RU" i="1"/>
              <a:t>)</a:t>
            </a:r>
            <a:endParaRPr lang="en-US" altLang="ru-RU" i="1"/>
          </a:p>
          <a:p>
            <a:pPr>
              <a:buFontTx/>
              <a:buNone/>
            </a:pPr>
            <a:r>
              <a:rPr lang="en-US" altLang="ru-RU"/>
              <a:t>t(</a:t>
            </a:r>
            <a:r>
              <a:rPr lang="el-GR" altLang="ru-RU">
                <a:cs typeface="Tahoma" panose="020B0604030504040204" pitchFamily="34" charset="0"/>
              </a:rPr>
              <a:t>γ</a:t>
            </a:r>
            <a:r>
              <a:rPr lang="en-US" altLang="ru-RU">
                <a:cs typeface="Tahoma" panose="020B0604030504040204" pitchFamily="34" charset="0"/>
              </a:rPr>
              <a:t>)</a:t>
            </a:r>
            <a:r>
              <a:rPr lang="en-US" altLang="ru-RU"/>
              <a:t> = </a:t>
            </a:r>
            <a:r>
              <a:rPr lang="ru-RU" altLang="ru-RU"/>
              <a:t>Ф</a:t>
            </a:r>
            <a:r>
              <a:rPr lang="ru-RU" altLang="ru-RU" baseline="30000"/>
              <a:t>-1</a:t>
            </a:r>
            <a:r>
              <a:rPr lang="ru-RU" altLang="ru-RU"/>
              <a:t>(</a:t>
            </a:r>
            <a:r>
              <a:rPr lang="el-GR" altLang="ru-RU">
                <a:cs typeface="Tahoma" panose="020B0604030504040204" pitchFamily="34" charset="0"/>
              </a:rPr>
              <a:t>γ</a:t>
            </a:r>
            <a:r>
              <a:rPr lang="en-US" altLang="ru-RU">
                <a:cs typeface="Tahoma" panose="020B0604030504040204" pitchFamily="34" charset="0"/>
              </a:rPr>
              <a:t>/</a:t>
            </a:r>
            <a:r>
              <a:rPr lang="ru-RU" altLang="ru-RU">
                <a:cs typeface="Tahoma" panose="020B0604030504040204" pitchFamily="34" charset="0"/>
              </a:rPr>
              <a:t>2</a:t>
            </a:r>
            <a:r>
              <a:rPr lang="ru-RU" altLang="ru-RU"/>
              <a:t>)</a:t>
            </a:r>
            <a:r>
              <a:rPr lang="en-US" altLang="ru-RU"/>
              <a:t> – </a:t>
            </a:r>
            <a:r>
              <a:rPr lang="ru-RU" altLang="ru-RU"/>
              <a:t>находим по таблице</a:t>
            </a:r>
            <a:endParaRPr lang="en-US" altLang="ru-RU"/>
          </a:p>
          <a:p>
            <a:pPr>
              <a:buFontTx/>
              <a:buNone/>
            </a:pPr>
            <a:r>
              <a:rPr lang="ru-RU" altLang="ru-RU"/>
              <a:t>Но </a:t>
            </a:r>
            <a:r>
              <a:rPr lang="en-US" altLang="ru-RU"/>
              <a:t>t(</a:t>
            </a:r>
            <a:r>
              <a:rPr lang="el-GR" altLang="ru-RU">
                <a:cs typeface="Tahoma" panose="020B0604030504040204" pitchFamily="34" charset="0"/>
              </a:rPr>
              <a:t>γ</a:t>
            </a:r>
            <a:r>
              <a:rPr lang="en-US" altLang="ru-RU">
                <a:cs typeface="Tahoma" panose="020B0604030504040204" pitchFamily="34" charset="0"/>
              </a:rPr>
              <a:t>)</a:t>
            </a:r>
            <a:r>
              <a:rPr lang="en-US" altLang="ru-RU"/>
              <a:t> = </a:t>
            </a:r>
            <a:r>
              <a:rPr lang="el-GR" altLang="ru-RU" i="1">
                <a:cs typeface="Tahoma" panose="020B0604030504040204" pitchFamily="34" charset="0"/>
              </a:rPr>
              <a:t>ε</a:t>
            </a:r>
            <a:r>
              <a:rPr lang="en-US" altLang="ru-RU" i="1">
                <a:cs typeface="Tahoma" panose="020B0604030504040204" pitchFamily="34" charset="0"/>
              </a:rPr>
              <a:t>*sqrt(D[X]/n), </a:t>
            </a:r>
            <a:r>
              <a:rPr lang="ru-RU" altLang="ru-RU">
                <a:cs typeface="Tahoma" panose="020B0604030504040204" pitchFamily="34" charset="0"/>
              </a:rPr>
              <a:t>откуда</a:t>
            </a:r>
            <a:r>
              <a:rPr lang="en-US" altLang="ru-RU">
                <a:cs typeface="Tahoma" panose="020B0604030504040204" pitchFamily="34" charset="0"/>
              </a:rPr>
              <a:t>:</a:t>
            </a:r>
            <a:endParaRPr lang="en-US" altLang="ru-RU"/>
          </a:p>
          <a:p>
            <a:pPr>
              <a:buFontTx/>
              <a:buNone/>
            </a:pPr>
            <a:r>
              <a:rPr lang="en-US" altLang="ru-RU"/>
              <a:t>n = t</a:t>
            </a:r>
            <a:r>
              <a:rPr lang="en-US" altLang="ru-RU" baseline="30000"/>
              <a:t>2</a:t>
            </a:r>
            <a:r>
              <a:rPr lang="en-US" altLang="ru-RU"/>
              <a:t>*D[X]/</a:t>
            </a:r>
            <a:r>
              <a:rPr lang="el-GR" altLang="ru-RU">
                <a:cs typeface="Tahoma" panose="020B0604030504040204" pitchFamily="34" charset="0"/>
              </a:rPr>
              <a:t>ε</a:t>
            </a:r>
            <a:r>
              <a:rPr lang="en-US" altLang="ru-RU" baseline="30000">
                <a:cs typeface="Tahoma" panose="020B0604030504040204" pitchFamily="34" charset="0"/>
              </a:rPr>
              <a:t>2</a:t>
            </a:r>
            <a:endParaRPr lang="ru-RU" altLang="ru-RU" baseline="30000"/>
          </a:p>
          <a:p>
            <a:pPr>
              <a:buFontTx/>
              <a:buNone/>
            </a:pPr>
            <a:r>
              <a:rPr lang="ru-RU" altLang="ru-RU"/>
              <a:t>Вместо истинной </a:t>
            </a:r>
            <a:r>
              <a:rPr lang="en-US" altLang="ru-RU"/>
              <a:t>D[X] </a:t>
            </a:r>
            <a:r>
              <a:rPr lang="ru-RU" altLang="ru-RU"/>
              <a:t>берём её оценку для некоторого </a:t>
            </a:r>
            <a:r>
              <a:rPr lang="en-US" altLang="ru-RU"/>
              <a:t>n</a:t>
            </a:r>
            <a:r>
              <a:rPr lang="en-US" altLang="ru-RU" baseline="-25000"/>
              <a:t>1</a:t>
            </a:r>
            <a:r>
              <a:rPr lang="ru-RU" altLang="ru-RU"/>
              <a:t> (например, 100)</a:t>
            </a:r>
            <a:r>
              <a:rPr lang="en-US" altLang="ru-RU"/>
              <a:t>.</a:t>
            </a:r>
            <a:endParaRPr lang="ru-RU" altLang="ru-RU"/>
          </a:p>
        </p:txBody>
      </p:sp>
      <p:sp>
        <p:nvSpPr>
          <p:cNvPr id="8196" name="Номер слайда 3">
            <a:extLst>
              <a:ext uri="{FF2B5EF4-FFF2-40B4-BE49-F238E27FC236}">
                <a16:creationId xmlns:a16="http://schemas.microsoft.com/office/drawing/2014/main" id="{57F45915-D5F1-A5A4-A5D4-476DD42098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E75FFB4-3236-40C5-9CFE-C88E10166089}" type="slidenum">
              <a:rPr lang="ru-RU" altLang="ru-RU" sz="1400" b="0"/>
              <a:pPr/>
              <a:t>9</a:t>
            </a:fld>
            <a:endParaRPr lang="ru-RU" altLang="ru-RU" sz="1400" b="0"/>
          </a:p>
        </p:txBody>
      </p:sp>
      <p:pic>
        <p:nvPicPr>
          <p:cNvPr id="8197" name="Picture 2">
            <a:extLst>
              <a:ext uri="{FF2B5EF4-FFF2-40B4-BE49-F238E27FC236}">
                <a16:creationId xmlns:a16="http://schemas.microsoft.com/office/drawing/2014/main" id="{EA75444C-5308-AA6E-5806-A9B919F74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557338"/>
            <a:ext cx="3527425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6">
            <a:extLst>
              <a:ext uri="{FF2B5EF4-FFF2-40B4-BE49-F238E27FC236}">
                <a16:creationId xmlns:a16="http://schemas.microsoft.com/office/drawing/2014/main" id="{22275D9A-C237-789B-9E22-4DB11FDB0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125538"/>
            <a:ext cx="82089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b="0" dirty="0">
                <a:latin typeface="+mn-lt"/>
                <a:cs typeface="Arial" charset="0"/>
              </a:rPr>
              <a:t>Плотность нормированного нормального распределения</a:t>
            </a:r>
          </a:p>
        </p:txBody>
      </p:sp>
      <p:sp>
        <p:nvSpPr>
          <p:cNvPr id="8199" name="TextBox 8">
            <a:extLst>
              <a:ext uri="{FF2B5EF4-FFF2-40B4-BE49-F238E27FC236}">
                <a16:creationId xmlns:a16="http://schemas.microsoft.com/office/drawing/2014/main" id="{218CFCB2-3FA2-4AAB-E6E7-765F2582C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44675"/>
            <a:ext cx="4681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b="0" i="1"/>
              <a:t>a = (X(n)-M[X])/</a:t>
            </a:r>
            <a:r>
              <a:rPr lang="el-GR" altLang="ru-RU" b="0" i="1">
                <a:cs typeface="Tahoma" panose="020B0604030504040204" pitchFamily="34" charset="0"/>
              </a:rPr>
              <a:t> </a:t>
            </a:r>
            <a:r>
              <a:rPr lang="en-US" altLang="ru-RU" b="0" i="1">
                <a:cs typeface="Tahoma" panose="020B0604030504040204" pitchFamily="34" charset="0"/>
              </a:rPr>
              <a:t>(sqrt(D[X]/n))</a:t>
            </a:r>
            <a:endParaRPr lang="ru-RU" altLang="ru-RU" b="0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vk">
  <a:themeElements>
    <a:clrScheme name="lv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v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v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v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v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v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v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v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v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6119</TotalTime>
  <Words>2006</Words>
  <Application>Microsoft Office PowerPoint</Application>
  <PresentationFormat>Экран (4:3)</PresentationFormat>
  <Paragraphs>317</Paragraphs>
  <Slides>36</Slides>
  <Notes>4</Notes>
  <HiddenSlides>2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2" baseType="lpstr">
      <vt:lpstr>Arial</vt:lpstr>
      <vt:lpstr>Cambria Math</vt:lpstr>
      <vt:lpstr>Courier New</vt:lpstr>
      <vt:lpstr>Tahoma</vt:lpstr>
      <vt:lpstr>Times New Roman</vt:lpstr>
      <vt:lpstr>lvk</vt:lpstr>
      <vt:lpstr>Имитационное моделирование в исследовании и разработке информационных систем  Лекция №10 </vt:lpstr>
      <vt:lpstr>Ещё раз об оценке числа испытаний</vt:lpstr>
      <vt:lpstr>Ещё раз об оценке числа испытаний (2)</vt:lpstr>
      <vt:lpstr>Обобщённый пуассоновский процесс</vt:lpstr>
      <vt:lpstr>Еще раз об оценке числа испытаний (3)</vt:lpstr>
      <vt:lpstr>Оценка параметров случайной величины</vt:lpstr>
      <vt:lpstr>Сколько нужно экспериментов для оценки мат. ожидания с заданной точностью?</vt:lpstr>
      <vt:lpstr>Центральная предельная теорема</vt:lpstr>
      <vt:lpstr>Оценка числа выборок (2)</vt:lpstr>
      <vt:lpstr>Оценка числа выборок (3)</vt:lpstr>
      <vt:lpstr>[Шеннон, с. 217]</vt:lpstr>
      <vt:lpstr>Проверка гипотезы о распределении (критерий Пирсона, хи-квадрат)</vt:lpstr>
      <vt:lpstr>Оценка длины одиночного прогона</vt:lpstr>
      <vt:lpstr>Сравнение вариантов системы</vt:lpstr>
      <vt:lpstr>ТВиМС в книге Лоу и Кельтона</vt:lpstr>
      <vt:lpstr>ТВ и МС в книге Шеннона</vt:lpstr>
      <vt:lpstr>Программы для статистического анализа (примеры)</vt:lpstr>
      <vt:lpstr>Генерация случайных величин с заданным законом распределения</vt:lpstr>
      <vt:lpstr>Генераторы (псевдо)случайных чисел</vt:lpstr>
      <vt:lpstr>OMNeT++: Функции генерации случайных величин</vt:lpstr>
      <vt:lpstr>Инициализация генераторов случайных чисел</vt:lpstr>
      <vt:lpstr>Наблюдение (запись трассы) в OMNeT++ </vt:lpstr>
      <vt:lpstr>Сбор итоговой статистики (7.8)</vt:lpstr>
      <vt:lpstr>Числовая трасса (7.9)</vt:lpstr>
      <vt:lpstr>Несколько моделей в проекте</vt:lpstr>
      <vt:lpstr>Системы массового обслуживания</vt:lpstr>
      <vt:lpstr>Система с очередями: основные элементы</vt:lpstr>
      <vt:lpstr>Характеристики производительности</vt:lpstr>
      <vt:lpstr>Входящий поток</vt:lpstr>
      <vt:lpstr>Формула Литтла (связь между х-ками произв-сти)</vt:lpstr>
      <vt:lpstr>Входящий поток заявок</vt:lpstr>
      <vt:lpstr>Пуассоновский поток</vt:lpstr>
      <vt:lpstr>Система массового обслуживания M|M|1</vt:lpstr>
      <vt:lpstr>Литература</vt:lpstr>
      <vt:lpstr>Литература (2)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Имитационное моделирование в исследовании и разработке информационных систем  Лекция 9</dc:title>
  <dc:creator>bahmurov</dc:creator>
  <cp:lastModifiedBy>А.Б.</cp:lastModifiedBy>
  <cp:revision>332</cp:revision>
  <dcterms:modified xsi:type="dcterms:W3CDTF">2022-11-29T09:21:31Z</dcterms:modified>
</cp:coreProperties>
</file>